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30"/>
  </p:notesMasterIdLst>
  <p:sldIdLst>
    <p:sldId id="257" r:id="rId3"/>
    <p:sldId id="258" r:id="rId4"/>
    <p:sldId id="263" r:id="rId5"/>
    <p:sldId id="264" r:id="rId6"/>
    <p:sldId id="265" r:id="rId7"/>
    <p:sldId id="267" r:id="rId8"/>
    <p:sldId id="266" r:id="rId9"/>
    <p:sldId id="268" r:id="rId10"/>
    <p:sldId id="281" r:id="rId11"/>
    <p:sldId id="271" r:id="rId12"/>
    <p:sldId id="272" r:id="rId13"/>
    <p:sldId id="273" r:id="rId14"/>
    <p:sldId id="283" r:id="rId15"/>
    <p:sldId id="274" r:id="rId16"/>
    <p:sldId id="282" r:id="rId17"/>
    <p:sldId id="275" r:id="rId18"/>
    <p:sldId id="306" r:id="rId19"/>
    <p:sldId id="284" r:id="rId20"/>
    <p:sldId id="307" r:id="rId21"/>
    <p:sldId id="308" r:id="rId22"/>
    <p:sldId id="276" r:id="rId23"/>
    <p:sldId id="277" r:id="rId24"/>
    <p:sldId id="278" r:id="rId25"/>
    <p:sldId id="279" r:id="rId26"/>
    <p:sldId id="309" r:id="rId27"/>
    <p:sldId id="262" r:id="rId28"/>
    <p:sldId id="280" r:id="rId29"/>
  </p:sldIdLst>
  <p:sldSz cx="12192000" cy="6858000"/>
  <p:notesSz cx="6858000" cy="9144000"/>
  <p:custDataLst>
    <p:tags r:id="rId3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86483" autoAdjust="0"/>
  </p:normalViewPr>
  <p:slideViewPr>
    <p:cSldViewPr snapToGrid="0">
      <p:cViewPr varScale="1">
        <p:scale>
          <a:sx n="57" d="100"/>
          <a:sy n="57" d="100"/>
        </p:scale>
        <p:origin x="588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gs" Target="tags/tag79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A9E8B-8668-4EE9-81CF-39121E27677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DABDA-89F0-4727-B28F-05A90B0069B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11022174" y="787104"/>
            <a:ext cx="462403" cy="169862"/>
            <a:chOff x="1346994" y="5341938"/>
            <a:chExt cx="388938" cy="142875"/>
          </a:xfrm>
        </p:grpSpPr>
        <p:sp>
          <p:nvSpPr>
            <p:cNvPr id="30" name="Freeform: Shape 29"/>
            <p:cNvSpPr/>
            <p:nvPr/>
          </p:nvSpPr>
          <p:spPr>
            <a:xfrm>
              <a:off x="1664494" y="5341938"/>
              <a:ext cx="71438" cy="142875"/>
            </a:xfrm>
            <a:custGeom>
              <a:avLst/>
              <a:gdLst>
                <a:gd name="connsiteX0" fmla="*/ 0 w 71438"/>
                <a:gd name="connsiteY0" fmla="*/ 0 h 135731"/>
                <a:gd name="connsiteX1" fmla="*/ 71438 w 71438"/>
                <a:gd name="connsiteY1" fmla="*/ 73819 h 135731"/>
                <a:gd name="connsiteX2" fmla="*/ 2381 w 71438"/>
                <a:gd name="connsiteY2" fmla="*/ 135731 h 135731"/>
                <a:gd name="connsiteX0-1" fmla="*/ 0 w 71438"/>
                <a:gd name="connsiteY0-2" fmla="*/ 0 h 142875"/>
                <a:gd name="connsiteX1-3" fmla="*/ 71438 w 71438"/>
                <a:gd name="connsiteY1-4" fmla="*/ 73819 h 142875"/>
                <a:gd name="connsiteX2-5" fmla="*/ 2381 w 71438"/>
                <a:gd name="connsiteY2-6" fmla="*/ 142875 h 1428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1438" h="142875">
                  <a:moveTo>
                    <a:pt x="0" y="0"/>
                  </a:moveTo>
                  <a:lnTo>
                    <a:pt x="71438" y="73819"/>
                  </a:lnTo>
                  <a:cubicBezTo>
                    <a:pt x="48419" y="94456"/>
                    <a:pt x="25400" y="122238"/>
                    <a:pt x="2381" y="142875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Freeform: Shape 30"/>
            <p:cNvSpPr/>
            <p:nvPr/>
          </p:nvSpPr>
          <p:spPr>
            <a:xfrm flipH="1">
              <a:off x="1346994" y="5341938"/>
              <a:ext cx="71438" cy="142875"/>
            </a:xfrm>
            <a:custGeom>
              <a:avLst/>
              <a:gdLst>
                <a:gd name="connsiteX0" fmla="*/ 0 w 71438"/>
                <a:gd name="connsiteY0" fmla="*/ 0 h 135731"/>
                <a:gd name="connsiteX1" fmla="*/ 71438 w 71438"/>
                <a:gd name="connsiteY1" fmla="*/ 73819 h 135731"/>
                <a:gd name="connsiteX2" fmla="*/ 2381 w 71438"/>
                <a:gd name="connsiteY2" fmla="*/ 135731 h 135731"/>
                <a:gd name="connsiteX0-1" fmla="*/ 0 w 71438"/>
                <a:gd name="connsiteY0-2" fmla="*/ 0 h 142875"/>
                <a:gd name="connsiteX1-3" fmla="*/ 71438 w 71438"/>
                <a:gd name="connsiteY1-4" fmla="*/ 73819 h 142875"/>
                <a:gd name="connsiteX2-5" fmla="*/ 2381 w 71438"/>
                <a:gd name="connsiteY2-6" fmla="*/ 142875 h 1428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1438" h="142875">
                  <a:moveTo>
                    <a:pt x="0" y="0"/>
                  </a:moveTo>
                  <a:lnTo>
                    <a:pt x="71438" y="73819"/>
                  </a:lnTo>
                  <a:cubicBezTo>
                    <a:pt x="48419" y="94456"/>
                    <a:pt x="25400" y="122238"/>
                    <a:pt x="2381" y="142875"/>
                  </a:cubicBezTo>
                </a:path>
              </a:pathLst>
            </a:custGeom>
            <a:noFill/>
            <a:ln>
              <a:solidFill>
                <a:schemeClr val="tx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-12699" y="0"/>
            <a:ext cx="12204699" cy="6858000"/>
            <a:chOff x="-12699" y="0"/>
            <a:chExt cx="12204699" cy="6858000"/>
          </a:xfrm>
        </p:grpSpPr>
        <p:grpSp>
          <p:nvGrpSpPr>
            <p:cNvPr id="15" name="Group 14"/>
            <p:cNvGrpSpPr/>
            <p:nvPr/>
          </p:nvGrpSpPr>
          <p:grpSpPr>
            <a:xfrm>
              <a:off x="0" y="0"/>
              <a:ext cx="12192000" cy="6858000"/>
              <a:chOff x="0" y="-533400"/>
              <a:chExt cx="12192000" cy="68580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0" y="-533400"/>
                <a:ext cx="12192000" cy="6858000"/>
              </a:xfrm>
              <a:prstGeom prst="rect">
                <a:avLst/>
              </a:prstGeom>
              <a:blipFill rotWithShape="0">
                <a:blip r:embed="rId2"/>
                <a:srcRect/>
                <a:stretch>
                  <a:fillRect r="-360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>
                  <a:latin typeface="Arial" panose="020B060402020209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1" y="-533400"/>
                <a:ext cx="12191999" cy="6858000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>
                  <a:latin typeface="Arial" panose="020B060402020209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-12699" y="0"/>
              <a:ext cx="12204699" cy="6858000"/>
              <a:chOff x="-12699" y="0"/>
              <a:chExt cx="12204699" cy="6858000"/>
            </a:xfrm>
          </p:grpSpPr>
          <p:grpSp>
            <p:nvGrpSpPr>
              <p:cNvPr id="22" name="Group 21"/>
              <p:cNvGrpSpPr/>
              <p:nvPr/>
            </p:nvGrpSpPr>
            <p:grpSpPr>
              <a:xfrm flipH="1">
                <a:off x="-12699" y="0"/>
                <a:ext cx="12204699" cy="6858000"/>
                <a:chOff x="-12699" y="0"/>
                <a:chExt cx="12204699" cy="6858000"/>
              </a:xfrm>
            </p:grpSpPr>
            <p:sp>
              <p:nvSpPr>
                <p:cNvPr id="3" name="Freeform: Shape 2"/>
                <p:cNvSpPr/>
                <p:nvPr/>
              </p:nvSpPr>
              <p:spPr>
                <a:xfrm>
                  <a:off x="6809560" y="0"/>
                  <a:ext cx="5382440" cy="5181600"/>
                </a:xfrm>
                <a:custGeom>
                  <a:avLst/>
                  <a:gdLst>
                    <a:gd name="connsiteX0" fmla="*/ 136742 w 6096000"/>
                    <a:gd name="connsiteY0" fmla="*/ 0 h 5868534"/>
                    <a:gd name="connsiteX1" fmla="*/ 6096000 w 6096000"/>
                    <a:gd name="connsiteY1" fmla="*/ 0 h 5868534"/>
                    <a:gd name="connsiteX2" fmla="*/ 6096000 w 6096000"/>
                    <a:gd name="connsiteY2" fmla="*/ 5670063 h 5868534"/>
                    <a:gd name="connsiteX3" fmla="*/ 5922392 w 6096000"/>
                    <a:gd name="connsiteY3" fmla="*/ 5719362 h 5868534"/>
                    <a:gd name="connsiteX4" fmla="*/ 4738234 w 6096000"/>
                    <a:gd name="connsiteY4" fmla="*/ 5868534 h 5868534"/>
                    <a:gd name="connsiteX5" fmla="*/ 0 w 6096000"/>
                    <a:gd name="connsiteY5" fmla="*/ 1130300 h 5868534"/>
                    <a:gd name="connsiteX6" fmla="*/ 96264 w 6096000"/>
                    <a:gd name="connsiteY6" fmla="*/ 175381 h 5868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96000" h="5868534">
                      <a:moveTo>
                        <a:pt x="136742" y="0"/>
                      </a:moveTo>
                      <a:lnTo>
                        <a:pt x="6096000" y="0"/>
                      </a:lnTo>
                      <a:lnTo>
                        <a:pt x="6096000" y="5670063"/>
                      </a:lnTo>
                      <a:lnTo>
                        <a:pt x="5922392" y="5719362"/>
                      </a:lnTo>
                      <a:cubicBezTo>
                        <a:pt x="5543904" y="5816743"/>
                        <a:pt x="5147117" y="5868534"/>
                        <a:pt x="4738234" y="5868534"/>
                      </a:cubicBezTo>
                      <a:cubicBezTo>
                        <a:pt x="2121380" y="5868534"/>
                        <a:pt x="0" y="3747154"/>
                        <a:pt x="0" y="1130300"/>
                      </a:cubicBezTo>
                      <a:cubicBezTo>
                        <a:pt x="0" y="803193"/>
                        <a:pt x="33147" y="483828"/>
                        <a:pt x="96264" y="17538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" name="Freeform: Shape 9"/>
                <p:cNvSpPr/>
                <p:nvPr/>
              </p:nvSpPr>
              <p:spPr>
                <a:xfrm>
                  <a:off x="-12699" y="5181600"/>
                  <a:ext cx="2749079" cy="1676400"/>
                </a:xfrm>
                <a:custGeom>
                  <a:avLst/>
                  <a:gdLst>
                    <a:gd name="connsiteX0" fmla="*/ 1062144 w 2749079"/>
                    <a:gd name="connsiteY0" fmla="*/ 0 h 1676400"/>
                    <a:gd name="connsiteX1" fmla="*/ 2740927 w 2749079"/>
                    <a:gd name="connsiteY1" fmla="*/ 1514959 h 1676400"/>
                    <a:gd name="connsiteX2" fmla="*/ 2749079 w 2749079"/>
                    <a:gd name="connsiteY2" fmla="*/ 1676400 h 1676400"/>
                    <a:gd name="connsiteX3" fmla="*/ 2185450 w 2749079"/>
                    <a:gd name="connsiteY3" fmla="*/ 1676400 h 1676400"/>
                    <a:gd name="connsiteX4" fmla="*/ 2180208 w 2749079"/>
                    <a:gd name="connsiteY4" fmla="*/ 1572587 h 1676400"/>
                    <a:gd name="connsiteX5" fmla="*/ 1062144 w 2749079"/>
                    <a:gd name="connsiteY5" fmla="*/ 563629 h 1676400"/>
                    <a:gd name="connsiteX6" fmla="*/ 26596 w 2749079"/>
                    <a:gd name="connsiteY6" fmla="*/ 1250036 h 1676400"/>
                    <a:gd name="connsiteX7" fmla="*/ 0 w 2749079"/>
                    <a:gd name="connsiteY7" fmla="*/ 1322701 h 1676400"/>
                    <a:gd name="connsiteX8" fmla="*/ 0 w 2749079"/>
                    <a:gd name="connsiteY8" fmla="*/ 376922 h 1676400"/>
                    <a:gd name="connsiteX9" fmla="*/ 118649 w 2749079"/>
                    <a:gd name="connsiteY9" fmla="*/ 288198 h 1676400"/>
                    <a:gd name="connsiteX10" fmla="*/ 1062144 w 2749079"/>
                    <a:gd name="connsiteY10" fmla="*/ 0 h 1676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49079" h="1676400">
                      <a:moveTo>
                        <a:pt x="1062144" y="0"/>
                      </a:moveTo>
                      <a:cubicBezTo>
                        <a:pt x="1935873" y="0"/>
                        <a:pt x="2654510" y="664029"/>
                        <a:pt x="2740927" y="1514959"/>
                      </a:cubicBezTo>
                      <a:lnTo>
                        <a:pt x="2749079" y="1676400"/>
                      </a:lnTo>
                      <a:lnTo>
                        <a:pt x="2185450" y="1676400"/>
                      </a:lnTo>
                      <a:lnTo>
                        <a:pt x="2180208" y="1572587"/>
                      </a:lnTo>
                      <a:cubicBezTo>
                        <a:pt x="2122655" y="1005870"/>
                        <a:pt x="1644045" y="563629"/>
                        <a:pt x="1062144" y="563629"/>
                      </a:cubicBezTo>
                      <a:cubicBezTo>
                        <a:pt x="596623" y="563629"/>
                        <a:pt x="197208" y="846663"/>
                        <a:pt x="26596" y="1250036"/>
                      </a:cubicBezTo>
                      <a:lnTo>
                        <a:pt x="0" y="1322701"/>
                      </a:lnTo>
                      <a:lnTo>
                        <a:pt x="0" y="376922"/>
                      </a:lnTo>
                      <a:lnTo>
                        <a:pt x="118649" y="288198"/>
                      </a:lnTo>
                      <a:cubicBezTo>
                        <a:pt x="387975" y="106245"/>
                        <a:pt x="712652" y="0"/>
                        <a:pt x="106214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1" name="Freeform: Shape 20"/>
                <p:cNvSpPr/>
                <p:nvPr/>
              </p:nvSpPr>
              <p:spPr>
                <a:xfrm>
                  <a:off x="7315200" y="0"/>
                  <a:ext cx="4876800" cy="4699000"/>
                </a:xfrm>
                <a:custGeom>
                  <a:avLst/>
                  <a:gdLst>
                    <a:gd name="connsiteX0" fmla="*/ 167981 w 4876800"/>
                    <a:gd name="connsiteY0" fmla="*/ 0 h 4699000"/>
                    <a:gd name="connsiteX1" fmla="*/ 4876800 w 4876800"/>
                    <a:gd name="connsiteY1" fmla="*/ 0 h 4699000"/>
                    <a:gd name="connsiteX2" fmla="*/ 4876800 w 4876800"/>
                    <a:gd name="connsiteY2" fmla="*/ 4469856 h 4699000"/>
                    <a:gd name="connsiteX3" fmla="*/ 4851205 w 4876800"/>
                    <a:gd name="connsiteY3" fmla="*/ 4479948 h 4699000"/>
                    <a:gd name="connsiteX4" fmla="*/ 3609975 w 4876800"/>
                    <a:gd name="connsiteY4" fmla="*/ 4699000 h 4699000"/>
                    <a:gd name="connsiteX5" fmla="*/ 0 w 4876800"/>
                    <a:gd name="connsiteY5" fmla="*/ 1089025 h 4699000"/>
                    <a:gd name="connsiteX6" fmla="*/ 162298 w 4876800"/>
                    <a:gd name="connsiteY6" fmla="*/ 15529 h 4699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876800" h="4699000">
                      <a:moveTo>
                        <a:pt x="167981" y="0"/>
                      </a:moveTo>
                      <a:lnTo>
                        <a:pt x="4876800" y="0"/>
                      </a:lnTo>
                      <a:lnTo>
                        <a:pt x="4876800" y="4469856"/>
                      </a:lnTo>
                      <a:lnTo>
                        <a:pt x="4851205" y="4479948"/>
                      </a:lnTo>
                      <a:cubicBezTo>
                        <a:pt x="4464170" y="4621661"/>
                        <a:pt x="4046104" y="4699000"/>
                        <a:pt x="3609975" y="4699000"/>
                      </a:cubicBezTo>
                      <a:cubicBezTo>
                        <a:pt x="1616241" y="4699000"/>
                        <a:pt x="0" y="3082759"/>
                        <a:pt x="0" y="1089025"/>
                      </a:cubicBezTo>
                      <a:cubicBezTo>
                        <a:pt x="0" y="715200"/>
                        <a:pt x="56821" y="354646"/>
                        <a:pt x="162298" y="15529"/>
                      </a:cubicBezTo>
                      <a:close/>
                    </a:path>
                  </a:pathLst>
                </a:custGeom>
                <a:blipFill rotWithShape="0">
                  <a:blip r:embed="rId2"/>
                  <a:srcRect/>
                  <a:stretch>
                    <a:fillRect l="-22139" r="-49660"/>
                  </a:stretch>
                </a:blipFill>
                <a:ln w="1270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accent1">
                          <a:shade val="50000"/>
                        </a:schemeClr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>
                    <a:latin typeface="Arial" panose="020B0604020202090204" pitchFamily="34" charset="0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3" name="Oval 22"/>
              <p:cNvSpPr/>
              <p:nvPr/>
            </p:nvSpPr>
            <p:spPr>
              <a:xfrm>
                <a:off x="5028656" y="1149281"/>
                <a:ext cx="682172" cy="682172"/>
              </a:xfrm>
              <a:prstGeom prst="ellipse">
                <a:avLst/>
              </a:prstGeom>
              <a:noFill/>
              <a:ln w="1428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9232901" y="6134100"/>
                <a:ext cx="520699" cy="52069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cxnSp>
        <p:nvCxnSpPr>
          <p:cNvPr id="8" name="Straight Connector 7"/>
          <p:cNvCxnSpPr/>
          <p:nvPr/>
        </p:nvCxnSpPr>
        <p:spPr>
          <a:xfrm>
            <a:off x="10786985" y="4390961"/>
            <a:ext cx="69759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/>
          <p:cNvSpPr>
            <a:spLocks noGrp="1"/>
          </p:cNvSpPr>
          <p:nvPr>
            <p:ph type="ctrTitle" hasCustomPrompt="1"/>
          </p:nvPr>
        </p:nvSpPr>
        <p:spPr>
          <a:xfrm>
            <a:off x="4776483" y="2023767"/>
            <a:ext cx="6742417" cy="1996028"/>
          </a:xfrm>
          <a:prstGeom prst="rect">
            <a:avLst/>
          </a:prstGeo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54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sz="quarter" idx="1" hasCustomPrompt="1"/>
          </p:nvPr>
        </p:nvSpPr>
        <p:spPr>
          <a:xfrm>
            <a:off x="5830129" y="4066261"/>
            <a:ext cx="4731657" cy="58627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r">
              <a:lnSpc>
                <a:spcPct val="100000"/>
              </a:lnSpc>
              <a:buNone/>
              <a:defRPr lang="en-US" sz="2000" dirty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618013" y="5857100"/>
            <a:ext cx="1701801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Presenter name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60399" y="5857101"/>
            <a:ext cx="1701801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www.officeplus.cn</a:t>
            </a:r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0">
              <a:blip r:embed="rId2"/>
              <a:srcRect/>
              <a:stretch>
                <a:fillRect r="-36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60400" y="0"/>
            <a:ext cx="10858500" cy="10287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 hasCustomPrompt="1"/>
          </p:nvPr>
        </p:nvSpPr>
        <p:spPr>
          <a:xfrm>
            <a:off x="660400" y="1092200"/>
            <a:ext cx="10858500" cy="5041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>
              <a:buFont typeface="Arial" panose="020B0604020202090204" pitchFamily="34" charset="0"/>
              <a:buChar char="•"/>
              <a:defRPr/>
            </a:lvl1pPr>
            <a:lvl2pPr marL="742950" indent="-285750">
              <a:buFont typeface="Arial" panose="020B0604020202090204" pitchFamily="34" charset="0"/>
              <a:buChar char="•"/>
              <a:defRPr/>
            </a:lvl2pPr>
            <a:lvl3pPr marL="1200150" indent="-285750">
              <a:buFont typeface="Arial" panose="020B0604020202090204" pitchFamily="34" charset="0"/>
              <a:buChar char="•"/>
              <a:defRPr/>
            </a:lvl3pPr>
            <a:lvl4pPr marL="1657350" indent="-285750">
              <a:buFont typeface="Arial" panose="020B0604020202090204" pitchFamily="34" charset="0"/>
              <a:buChar char="•"/>
              <a:defRPr/>
            </a:lvl4pPr>
            <a:lvl5pPr marL="2114550" indent="-285750">
              <a:buFont typeface="Arial" panose="020B060402020209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82A54-1ED4-49C6-8154-FC2019FF8FB3}" type="datetime1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OfficePLUS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gradFill>
          <a:gsLst>
            <a:gs pos="0">
              <a:schemeClr val="accent1">
                <a:lumMod val="75000"/>
              </a:schemeClr>
            </a:gs>
            <a:gs pos="100000">
              <a:schemeClr val="accent1">
                <a:alpha val="9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60400" y="1500188"/>
            <a:ext cx="2836800" cy="914400"/>
          </a:xfrm>
          <a:prstGeom prst="rect">
            <a:avLst/>
          </a:prstGeom>
        </p:spPr>
        <p:txBody>
          <a:bodyPr wrap="none" anchor="t">
            <a:normAutofit/>
          </a:bodyPr>
          <a:lstStyle>
            <a:lvl1pPr algn="r">
              <a:lnSpc>
                <a:spcPct val="100000"/>
              </a:lnSpc>
              <a:defRPr sz="2800"/>
            </a:lvl1pPr>
          </a:lstStyle>
          <a:p>
            <a:pPr lvl="0"/>
            <a:r>
              <a:rPr lang="en-US"/>
              <a:t>Agenda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 hasCustomPrompt="1"/>
          </p:nvPr>
        </p:nvSpPr>
        <p:spPr>
          <a:xfrm>
            <a:off x="3746500" y="1500187"/>
            <a:ext cx="7772400" cy="4633200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457200" indent="-457200">
              <a:lnSpc>
                <a:spcPct val="130000"/>
              </a:lnSpc>
              <a:buFont typeface="+mj-lt"/>
              <a:buAutoNum type="arabicPeriod"/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7A813-B2FD-42E1-9222-83B574E99074}" type="datetime1">
              <a:rPr lang="zh-CN" altLang="en-US" smtClean="0"/>
            </a:fld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OfficePLUS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</a:fld>
            <a:endParaRPr lang="en-US" altLang="zh-CN"/>
          </a:p>
        </p:txBody>
      </p:sp>
      <p:grpSp>
        <p:nvGrpSpPr>
          <p:cNvPr id="9" name="Group 8"/>
          <p:cNvGrpSpPr/>
          <p:nvPr/>
        </p:nvGrpSpPr>
        <p:grpSpPr>
          <a:xfrm>
            <a:off x="2626456" y="1500188"/>
            <a:ext cx="994563" cy="4634686"/>
            <a:chOff x="2626456" y="1500188"/>
            <a:chExt cx="994563" cy="4634686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3621019" y="1500188"/>
              <a:ext cx="0" cy="4633913"/>
            </a:xfrm>
            <a:prstGeom prst="line">
              <a:avLst/>
            </a:prstGeom>
            <a:solidFill>
              <a:srgbClr val="FFCC00"/>
            </a:solidFill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" name="Freeform: Shape 11"/>
            <p:cNvSpPr>
              <a:spLocks noChangeAspect="1"/>
            </p:cNvSpPr>
            <p:nvPr/>
          </p:nvSpPr>
          <p:spPr bwMode="auto">
            <a:xfrm>
              <a:off x="2626456" y="5219207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 flipH="1">
            <a:off x="-12699" y="0"/>
            <a:ext cx="12204699" cy="6858000"/>
            <a:chOff x="-12699" y="0"/>
            <a:chExt cx="12204699" cy="6858000"/>
          </a:xfrm>
        </p:grpSpPr>
        <p:grpSp>
          <p:nvGrpSpPr>
            <p:cNvPr id="13" name="Group 12"/>
            <p:cNvGrpSpPr/>
            <p:nvPr/>
          </p:nvGrpSpPr>
          <p:grpSpPr>
            <a:xfrm>
              <a:off x="0" y="0"/>
              <a:ext cx="12192000" cy="6858000"/>
              <a:chOff x="0" y="-533400"/>
              <a:chExt cx="12192000" cy="6858000"/>
            </a:xfrm>
          </p:grpSpPr>
          <p:sp>
            <p:nvSpPr>
              <p:cNvPr id="30" name="Rectangle 29"/>
              <p:cNvSpPr/>
              <p:nvPr/>
            </p:nvSpPr>
            <p:spPr>
              <a:xfrm>
                <a:off x="0" y="-533400"/>
                <a:ext cx="12192000" cy="6858000"/>
              </a:xfrm>
              <a:prstGeom prst="rect">
                <a:avLst/>
              </a:prstGeom>
              <a:blipFill rotWithShape="0">
                <a:blip r:embed="rId2"/>
                <a:srcRect/>
                <a:stretch>
                  <a:fillRect r="-360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>
                  <a:latin typeface="Arial" panose="020B060402020209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1" y="-533400"/>
                <a:ext cx="12191999" cy="6858000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>
                  <a:latin typeface="Arial" panose="020B060402020209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-12699" y="0"/>
              <a:ext cx="12204699" cy="6858000"/>
              <a:chOff x="-12699" y="0"/>
              <a:chExt cx="12204699" cy="6858000"/>
            </a:xfrm>
          </p:grpSpPr>
          <p:grpSp>
            <p:nvGrpSpPr>
              <p:cNvPr id="21" name="Group 20"/>
              <p:cNvGrpSpPr/>
              <p:nvPr/>
            </p:nvGrpSpPr>
            <p:grpSpPr>
              <a:xfrm flipH="1">
                <a:off x="-12699" y="0"/>
                <a:ext cx="12204699" cy="6858000"/>
                <a:chOff x="-12699" y="0"/>
                <a:chExt cx="12204699" cy="6858000"/>
              </a:xfrm>
            </p:grpSpPr>
            <p:sp>
              <p:nvSpPr>
                <p:cNvPr id="27" name="Freeform: Shape 26"/>
                <p:cNvSpPr/>
                <p:nvPr/>
              </p:nvSpPr>
              <p:spPr>
                <a:xfrm>
                  <a:off x="6809560" y="0"/>
                  <a:ext cx="5382440" cy="5181600"/>
                </a:xfrm>
                <a:custGeom>
                  <a:avLst/>
                  <a:gdLst>
                    <a:gd name="connsiteX0" fmla="*/ 136742 w 6096000"/>
                    <a:gd name="connsiteY0" fmla="*/ 0 h 5868534"/>
                    <a:gd name="connsiteX1" fmla="*/ 6096000 w 6096000"/>
                    <a:gd name="connsiteY1" fmla="*/ 0 h 5868534"/>
                    <a:gd name="connsiteX2" fmla="*/ 6096000 w 6096000"/>
                    <a:gd name="connsiteY2" fmla="*/ 5670063 h 5868534"/>
                    <a:gd name="connsiteX3" fmla="*/ 5922392 w 6096000"/>
                    <a:gd name="connsiteY3" fmla="*/ 5719362 h 5868534"/>
                    <a:gd name="connsiteX4" fmla="*/ 4738234 w 6096000"/>
                    <a:gd name="connsiteY4" fmla="*/ 5868534 h 5868534"/>
                    <a:gd name="connsiteX5" fmla="*/ 0 w 6096000"/>
                    <a:gd name="connsiteY5" fmla="*/ 1130300 h 5868534"/>
                    <a:gd name="connsiteX6" fmla="*/ 96264 w 6096000"/>
                    <a:gd name="connsiteY6" fmla="*/ 175381 h 5868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96000" h="5868534">
                      <a:moveTo>
                        <a:pt x="136742" y="0"/>
                      </a:moveTo>
                      <a:lnTo>
                        <a:pt x="6096000" y="0"/>
                      </a:lnTo>
                      <a:lnTo>
                        <a:pt x="6096000" y="5670063"/>
                      </a:lnTo>
                      <a:lnTo>
                        <a:pt x="5922392" y="5719362"/>
                      </a:lnTo>
                      <a:cubicBezTo>
                        <a:pt x="5543904" y="5816743"/>
                        <a:pt x="5147117" y="5868534"/>
                        <a:pt x="4738234" y="5868534"/>
                      </a:cubicBezTo>
                      <a:cubicBezTo>
                        <a:pt x="2121380" y="5868534"/>
                        <a:pt x="0" y="3747154"/>
                        <a:pt x="0" y="1130300"/>
                      </a:cubicBezTo>
                      <a:cubicBezTo>
                        <a:pt x="0" y="803193"/>
                        <a:pt x="33147" y="483828"/>
                        <a:pt x="96264" y="17538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8" name="Freeform: Shape 27"/>
                <p:cNvSpPr/>
                <p:nvPr/>
              </p:nvSpPr>
              <p:spPr>
                <a:xfrm>
                  <a:off x="-12699" y="5181600"/>
                  <a:ext cx="2749079" cy="1676400"/>
                </a:xfrm>
                <a:custGeom>
                  <a:avLst/>
                  <a:gdLst>
                    <a:gd name="connsiteX0" fmla="*/ 1062144 w 2749079"/>
                    <a:gd name="connsiteY0" fmla="*/ 0 h 1676400"/>
                    <a:gd name="connsiteX1" fmla="*/ 2740927 w 2749079"/>
                    <a:gd name="connsiteY1" fmla="*/ 1514959 h 1676400"/>
                    <a:gd name="connsiteX2" fmla="*/ 2749079 w 2749079"/>
                    <a:gd name="connsiteY2" fmla="*/ 1676400 h 1676400"/>
                    <a:gd name="connsiteX3" fmla="*/ 2185450 w 2749079"/>
                    <a:gd name="connsiteY3" fmla="*/ 1676400 h 1676400"/>
                    <a:gd name="connsiteX4" fmla="*/ 2180208 w 2749079"/>
                    <a:gd name="connsiteY4" fmla="*/ 1572587 h 1676400"/>
                    <a:gd name="connsiteX5" fmla="*/ 1062144 w 2749079"/>
                    <a:gd name="connsiteY5" fmla="*/ 563629 h 1676400"/>
                    <a:gd name="connsiteX6" fmla="*/ 26596 w 2749079"/>
                    <a:gd name="connsiteY6" fmla="*/ 1250036 h 1676400"/>
                    <a:gd name="connsiteX7" fmla="*/ 0 w 2749079"/>
                    <a:gd name="connsiteY7" fmla="*/ 1322701 h 1676400"/>
                    <a:gd name="connsiteX8" fmla="*/ 0 w 2749079"/>
                    <a:gd name="connsiteY8" fmla="*/ 376922 h 1676400"/>
                    <a:gd name="connsiteX9" fmla="*/ 118649 w 2749079"/>
                    <a:gd name="connsiteY9" fmla="*/ 288198 h 1676400"/>
                    <a:gd name="connsiteX10" fmla="*/ 1062144 w 2749079"/>
                    <a:gd name="connsiteY10" fmla="*/ 0 h 1676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49079" h="1676400">
                      <a:moveTo>
                        <a:pt x="1062144" y="0"/>
                      </a:moveTo>
                      <a:cubicBezTo>
                        <a:pt x="1935873" y="0"/>
                        <a:pt x="2654510" y="664029"/>
                        <a:pt x="2740927" y="1514959"/>
                      </a:cubicBezTo>
                      <a:lnTo>
                        <a:pt x="2749079" y="1676400"/>
                      </a:lnTo>
                      <a:lnTo>
                        <a:pt x="2185450" y="1676400"/>
                      </a:lnTo>
                      <a:lnTo>
                        <a:pt x="2180208" y="1572587"/>
                      </a:lnTo>
                      <a:cubicBezTo>
                        <a:pt x="2122655" y="1005870"/>
                        <a:pt x="1644045" y="563629"/>
                        <a:pt x="1062144" y="563629"/>
                      </a:cubicBezTo>
                      <a:cubicBezTo>
                        <a:pt x="596623" y="563629"/>
                        <a:pt x="197208" y="846663"/>
                        <a:pt x="26596" y="1250036"/>
                      </a:cubicBezTo>
                      <a:lnTo>
                        <a:pt x="0" y="1322701"/>
                      </a:lnTo>
                      <a:lnTo>
                        <a:pt x="0" y="376922"/>
                      </a:lnTo>
                      <a:lnTo>
                        <a:pt x="118649" y="288198"/>
                      </a:lnTo>
                      <a:cubicBezTo>
                        <a:pt x="387975" y="106245"/>
                        <a:pt x="712652" y="0"/>
                        <a:pt x="106214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9" name="Freeform: Shape 28"/>
                <p:cNvSpPr/>
                <p:nvPr/>
              </p:nvSpPr>
              <p:spPr>
                <a:xfrm>
                  <a:off x="7315200" y="0"/>
                  <a:ext cx="4876800" cy="4699000"/>
                </a:xfrm>
                <a:custGeom>
                  <a:avLst/>
                  <a:gdLst>
                    <a:gd name="connsiteX0" fmla="*/ 167981 w 4876800"/>
                    <a:gd name="connsiteY0" fmla="*/ 0 h 4699000"/>
                    <a:gd name="connsiteX1" fmla="*/ 4876800 w 4876800"/>
                    <a:gd name="connsiteY1" fmla="*/ 0 h 4699000"/>
                    <a:gd name="connsiteX2" fmla="*/ 4876800 w 4876800"/>
                    <a:gd name="connsiteY2" fmla="*/ 4469856 h 4699000"/>
                    <a:gd name="connsiteX3" fmla="*/ 4851205 w 4876800"/>
                    <a:gd name="connsiteY3" fmla="*/ 4479948 h 4699000"/>
                    <a:gd name="connsiteX4" fmla="*/ 3609975 w 4876800"/>
                    <a:gd name="connsiteY4" fmla="*/ 4699000 h 4699000"/>
                    <a:gd name="connsiteX5" fmla="*/ 0 w 4876800"/>
                    <a:gd name="connsiteY5" fmla="*/ 1089025 h 4699000"/>
                    <a:gd name="connsiteX6" fmla="*/ 162298 w 4876800"/>
                    <a:gd name="connsiteY6" fmla="*/ 15529 h 4699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876800" h="4699000">
                      <a:moveTo>
                        <a:pt x="167981" y="0"/>
                      </a:moveTo>
                      <a:lnTo>
                        <a:pt x="4876800" y="0"/>
                      </a:lnTo>
                      <a:lnTo>
                        <a:pt x="4876800" y="4469856"/>
                      </a:lnTo>
                      <a:lnTo>
                        <a:pt x="4851205" y="4479948"/>
                      </a:lnTo>
                      <a:cubicBezTo>
                        <a:pt x="4464170" y="4621661"/>
                        <a:pt x="4046104" y="4699000"/>
                        <a:pt x="3609975" y="4699000"/>
                      </a:cubicBezTo>
                      <a:cubicBezTo>
                        <a:pt x="1616241" y="4699000"/>
                        <a:pt x="0" y="3082759"/>
                        <a:pt x="0" y="1089025"/>
                      </a:cubicBezTo>
                      <a:cubicBezTo>
                        <a:pt x="0" y="715200"/>
                        <a:pt x="56821" y="354646"/>
                        <a:pt x="162298" y="15529"/>
                      </a:cubicBezTo>
                      <a:close/>
                    </a:path>
                  </a:pathLst>
                </a:custGeom>
                <a:blipFill rotWithShape="0">
                  <a:blip r:embed="rId2"/>
                  <a:srcRect/>
                  <a:stretch>
                    <a:fillRect l="-22139" r="-49660"/>
                  </a:stretch>
                </a:blipFill>
                <a:ln w="1270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accent1">
                          <a:shade val="50000"/>
                        </a:schemeClr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>
                    <a:latin typeface="Arial" panose="020B0604020202090204" pitchFamily="34" charset="0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4" name="Oval 23"/>
              <p:cNvSpPr/>
              <p:nvPr/>
            </p:nvSpPr>
            <p:spPr>
              <a:xfrm>
                <a:off x="5028656" y="1149281"/>
                <a:ext cx="682172" cy="682172"/>
              </a:xfrm>
              <a:prstGeom prst="ellipse">
                <a:avLst/>
              </a:prstGeom>
              <a:noFill/>
              <a:ln w="1428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9232901" y="6134100"/>
                <a:ext cx="520699" cy="52069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660400" y="3144473"/>
            <a:ext cx="7008586" cy="830997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lnSpc>
                <a:spcPct val="100000"/>
              </a:lnSpc>
              <a:defRPr sz="4600"/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" hasCustomPrompt="1"/>
          </p:nvPr>
        </p:nvSpPr>
        <p:spPr>
          <a:xfrm>
            <a:off x="660400" y="3987323"/>
            <a:ext cx="7008586" cy="6204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Font typeface="+mj-lt"/>
              <a:buNone/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7A813-B2FD-42E1-9222-83B574E99074}" type="datetime1">
              <a:rPr lang="zh-CN" altLang="en-US" smtClean="0"/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OfficePLUS</a:t>
            </a:r>
            <a:endParaRPr lang="zh-CN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</a:fld>
            <a:endParaRPr lang="en-US" altLang="zh-C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60399" y="0"/>
            <a:ext cx="10858500" cy="1028700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978B1-822A-48DD-9412-1B7D6807ED91}" type="datetime1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OfficePLUS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3D36A-0885-4071-9EF1-0FE4286E17CF}" type="datetime1">
              <a:rPr lang="zh-CN" alt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OfficePLUS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-12699" y="0"/>
            <a:ext cx="12204699" cy="6858000"/>
            <a:chOff x="-12699" y="0"/>
            <a:chExt cx="12204699" cy="6858000"/>
          </a:xfrm>
        </p:grpSpPr>
        <p:grpSp>
          <p:nvGrpSpPr>
            <p:cNvPr id="21" name="Group 20"/>
            <p:cNvGrpSpPr/>
            <p:nvPr/>
          </p:nvGrpSpPr>
          <p:grpSpPr>
            <a:xfrm>
              <a:off x="0" y="0"/>
              <a:ext cx="12192000" cy="6858000"/>
              <a:chOff x="0" y="-533400"/>
              <a:chExt cx="12192000" cy="6858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0" y="-533400"/>
                <a:ext cx="12192000" cy="6858000"/>
              </a:xfrm>
              <a:prstGeom prst="rect">
                <a:avLst/>
              </a:prstGeom>
              <a:blipFill rotWithShape="0">
                <a:blip r:embed="rId2"/>
                <a:srcRect/>
                <a:stretch>
                  <a:fillRect r="-360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>
                  <a:latin typeface="Arial" panose="020B060402020209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1" y="-533400"/>
                <a:ext cx="12191999" cy="6858000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>
                  <a:latin typeface="Arial" panose="020B060402020209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-12699" y="0"/>
              <a:ext cx="12204699" cy="6858000"/>
              <a:chOff x="-12699" y="0"/>
              <a:chExt cx="12204699" cy="6858000"/>
            </a:xfrm>
          </p:grpSpPr>
          <p:grpSp>
            <p:nvGrpSpPr>
              <p:cNvPr id="23" name="Group 22"/>
              <p:cNvGrpSpPr/>
              <p:nvPr/>
            </p:nvGrpSpPr>
            <p:grpSpPr>
              <a:xfrm flipH="1">
                <a:off x="-12699" y="0"/>
                <a:ext cx="12204699" cy="6858000"/>
                <a:chOff x="-12699" y="0"/>
                <a:chExt cx="12204699" cy="6858000"/>
              </a:xfrm>
            </p:grpSpPr>
            <p:sp>
              <p:nvSpPr>
                <p:cNvPr id="26" name="Freeform: Shape 25"/>
                <p:cNvSpPr/>
                <p:nvPr/>
              </p:nvSpPr>
              <p:spPr>
                <a:xfrm>
                  <a:off x="6809560" y="0"/>
                  <a:ext cx="5382440" cy="5181600"/>
                </a:xfrm>
                <a:custGeom>
                  <a:avLst/>
                  <a:gdLst>
                    <a:gd name="connsiteX0" fmla="*/ 136742 w 6096000"/>
                    <a:gd name="connsiteY0" fmla="*/ 0 h 5868534"/>
                    <a:gd name="connsiteX1" fmla="*/ 6096000 w 6096000"/>
                    <a:gd name="connsiteY1" fmla="*/ 0 h 5868534"/>
                    <a:gd name="connsiteX2" fmla="*/ 6096000 w 6096000"/>
                    <a:gd name="connsiteY2" fmla="*/ 5670063 h 5868534"/>
                    <a:gd name="connsiteX3" fmla="*/ 5922392 w 6096000"/>
                    <a:gd name="connsiteY3" fmla="*/ 5719362 h 5868534"/>
                    <a:gd name="connsiteX4" fmla="*/ 4738234 w 6096000"/>
                    <a:gd name="connsiteY4" fmla="*/ 5868534 h 5868534"/>
                    <a:gd name="connsiteX5" fmla="*/ 0 w 6096000"/>
                    <a:gd name="connsiteY5" fmla="*/ 1130300 h 5868534"/>
                    <a:gd name="connsiteX6" fmla="*/ 96264 w 6096000"/>
                    <a:gd name="connsiteY6" fmla="*/ 175381 h 5868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96000" h="5868534">
                      <a:moveTo>
                        <a:pt x="136742" y="0"/>
                      </a:moveTo>
                      <a:lnTo>
                        <a:pt x="6096000" y="0"/>
                      </a:lnTo>
                      <a:lnTo>
                        <a:pt x="6096000" y="5670063"/>
                      </a:lnTo>
                      <a:lnTo>
                        <a:pt x="5922392" y="5719362"/>
                      </a:lnTo>
                      <a:cubicBezTo>
                        <a:pt x="5543904" y="5816743"/>
                        <a:pt x="5147117" y="5868534"/>
                        <a:pt x="4738234" y="5868534"/>
                      </a:cubicBezTo>
                      <a:cubicBezTo>
                        <a:pt x="2121380" y="5868534"/>
                        <a:pt x="0" y="3747154"/>
                        <a:pt x="0" y="1130300"/>
                      </a:cubicBezTo>
                      <a:cubicBezTo>
                        <a:pt x="0" y="803193"/>
                        <a:pt x="33147" y="483828"/>
                        <a:pt x="96264" y="17538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7" name="Freeform: Shape 26"/>
                <p:cNvSpPr/>
                <p:nvPr/>
              </p:nvSpPr>
              <p:spPr>
                <a:xfrm>
                  <a:off x="-12699" y="5181600"/>
                  <a:ext cx="2749079" cy="1676400"/>
                </a:xfrm>
                <a:custGeom>
                  <a:avLst/>
                  <a:gdLst>
                    <a:gd name="connsiteX0" fmla="*/ 1062144 w 2749079"/>
                    <a:gd name="connsiteY0" fmla="*/ 0 h 1676400"/>
                    <a:gd name="connsiteX1" fmla="*/ 2740927 w 2749079"/>
                    <a:gd name="connsiteY1" fmla="*/ 1514959 h 1676400"/>
                    <a:gd name="connsiteX2" fmla="*/ 2749079 w 2749079"/>
                    <a:gd name="connsiteY2" fmla="*/ 1676400 h 1676400"/>
                    <a:gd name="connsiteX3" fmla="*/ 2185450 w 2749079"/>
                    <a:gd name="connsiteY3" fmla="*/ 1676400 h 1676400"/>
                    <a:gd name="connsiteX4" fmla="*/ 2180208 w 2749079"/>
                    <a:gd name="connsiteY4" fmla="*/ 1572587 h 1676400"/>
                    <a:gd name="connsiteX5" fmla="*/ 1062144 w 2749079"/>
                    <a:gd name="connsiteY5" fmla="*/ 563629 h 1676400"/>
                    <a:gd name="connsiteX6" fmla="*/ 26596 w 2749079"/>
                    <a:gd name="connsiteY6" fmla="*/ 1250036 h 1676400"/>
                    <a:gd name="connsiteX7" fmla="*/ 0 w 2749079"/>
                    <a:gd name="connsiteY7" fmla="*/ 1322701 h 1676400"/>
                    <a:gd name="connsiteX8" fmla="*/ 0 w 2749079"/>
                    <a:gd name="connsiteY8" fmla="*/ 376922 h 1676400"/>
                    <a:gd name="connsiteX9" fmla="*/ 118649 w 2749079"/>
                    <a:gd name="connsiteY9" fmla="*/ 288198 h 1676400"/>
                    <a:gd name="connsiteX10" fmla="*/ 1062144 w 2749079"/>
                    <a:gd name="connsiteY10" fmla="*/ 0 h 1676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49079" h="1676400">
                      <a:moveTo>
                        <a:pt x="1062144" y="0"/>
                      </a:moveTo>
                      <a:cubicBezTo>
                        <a:pt x="1935873" y="0"/>
                        <a:pt x="2654510" y="664029"/>
                        <a:pt x="2740927" y="1514959"/>
                      </a:cubicBezTo>
                      <a:lnTo>
                        <a:pt x="2749079" y="1676400"/>
                      </a:lnTo>
                      <a:lnTo>
                        <a:pt x="2185450" y="1676400"/>
                      </a:lnTo>
                      <a:lnTo>
                        <a:pt x="2180208" y="1572587"/>
                      </a:lnTo>
                      <a:cubicBezTo>
                        <a:pt x="2122655" y="1005870"/>
                        <a:pt x="1644045" y="563629"/>
                        <a:pt x="1062144" y="563629"/>
                      </a:cubicBezTo>
                      <a:cubicBezTo>
                        <a:pt x="596623" y="563629"/>
                        <a:pt x="197208" y="846663"/>
                        <a:pt x="26596" y="1250036"/>
                      </a:cubicBezTo>
                      <a:lnTo>
                        <a:pt x="0" y="1322701"/>
                      </a:lnTo>
                      <a:lnTo>
                        <a:pt x="0" y="376922"/>
                      </a:lnTo>
                      <a:lnTo>
                        <a:pt x="118649" y="288198"/>
                      </a:lnTo>
                      <a:cubicBezTo>
                        <a:pt x="387975" y="106245"/>
                        <a:pt x="712652" y="0"/>
                        <a:pt x="106214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8" name="Freeform: Shape 27"/>
                <p:cNvSpPr/>
                <p:nvPr/>
              </p:nvSpPr>
              <p:spPr>
                <a:xfrm>
                  <a:off x="7315200" y="0"/>
                  <a:ext cx="4876800" cy="4699000"/>
                </a:xfrm>
                <a:custGeom>
                  <a:avLst/>
                  <a:gdLst>
                    <a:gd name="connsiteX0" fmla="*/ 167981 w 4876800"/>
                    <a:gd name="connsiteY0" fmla="*/ 0 h 4699000"/>
                    <a:gd name="connsiteX1" fmla="*/ 4876800 w 4876800"/>
                    <a:gd name="connsiteY1" fmla="*/ 0 h 4699000"/>
                    <a:gd name="connsiteX2" fmla="*/ 4876800 w 4876800"/>
                    <a:gd name="connsiteY2" fmla="*/ 4469856 h 4699000"/>
                    <a:gd name="connsiteX3" fmla="*/ 4851205 w 4876800"/>
                    <a:gd name="connsiteY3" fmla="*/ 4479948 h 4699000"/>
                    <a:gd name="connsiteX4" fmla="*/ 3609975 w 4876800"/>
                    <a:gd name="connsiteY4" fmla="*/ 4699000 h 4699000"/>
                    <a:gd name="connsiteX5" fmla="*/ 0 w 4876800"/>
                    <a:gd name="connsiteY5" fmla="*/ 1089025 h 4699000"/>
                    <a:gd name="connsiteX6" fmla="*/ 162298 w 4876800"/>
                    <a:gd name="connsiteY6" fmla="*/ 15529 h 4699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876800" h="4699000">
                      <a:moveTo>
                        <a:pt x="167981" y="0"/>
                      </a:moveTo>
                      <a:lnTo>
                        <a:pt x="4876800" y="0"/>
                      </a:lnTo>
                      <a:lnTo>
                        <a:pt x="4876800" y="4469856"/>
                      </a:lnTo>
                      <a:lnTo>
                        <a:pt x="4851205" y="4479948"/>
                      </a:lnTo>
                      <a:cubicBezTo>
                        <a:pt x="4464170" y="4621661"/>
                        <a:pt x="4046104" y="4699000"/>
                        <a:pt x="3609975" y="4699000"/>
                      </a:cubicBezTo>
                      <a:cubicBezTo>
                        <a:pt x="1616241" y="4699000"/>
                        <a:pt x="0" y="3082759"/>
                        <a:pt x="0" y="1089025"/>
                      </a:cubicBezTo>
                      <a:cubicBezTo>
                        <a:pt x="0" y="715200"/>
                        <a:pt x="56821" y="354646"/>
                        <a:pt x="162298" y="15529"/>
                      </a:cubicBezTo>
                      <a:close/>
                    </a:path>
                  </a:pathLst>
                </a:custGeom>
                <a:blipFill rotWithShape="0">
                  <a:blip r:embed="rId2"/>
                  <a:srcRect/>
                  <a:stretch>
                    <a:fillRect l="-22139" r="-49660"/>
                  </a:stretch>
                </a:blipFill>
                <a:ln w="1270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accent1">
                          <a:shade val="50000"/>
                        </a:schemeClr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>
                    <a:latin typeface="Arial" panose="020B0604020202090204" pitchFamily="34" charset="0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4" name="Oval 23"/>
              <p:cNvSpPr/>
              <p:nvPr/>
            </p:nvSpPr>
            <p:spPr>
              <a:xfrm>
                <a:off x="5028656" y="1149281"/>
                <a:ext cx="682172" cy="682172"/>
              </a:xfrm>
              <a:prstGeom prst="ellipse">
                <a:avLst/>
              </a:prstGeom>
              <a:noFill/>
              <a:ln w="1428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9232901" y="6134100"/>
                <a:ext cx="520699" cy="52069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710828" y="2575342"/>
            <a:ext cx="5808072" cy="2123658"/>
          </a:xfrm>
          <a:prstGeom prst="rect">
            <a:avLst/>
          </a:prstGeo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66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425701" y="5857100"/>
            <a:ext cx="1698670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en-US"/>
              <a:t>Presenter name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857101"/>
            <a:ext cx="1698670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en-US"/>
              <a:t>www.officeplus.cn</a:t>
            </a:r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</a:t>
            </a:r>
            <a:r>
              <a:rPr lang="en-US" altLang="zh-CN" dirty="0"/>
              <a:t>add text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AEBC5-1D0D-411D-9EE3-C6F41EFD080C}" type="datetime1">
              <a:rPr lang="zh-CN" alt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OfficePLUS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861300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2.xml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32.xml"/><Relationship Id="rId2" Type="http://schemas.openxmlformats.org/officeDocument/2006/relationships/image" Target="../media/image2.png"/><Relationship Id="rId1" Type="http://schemas.openxmlformats.org/officeDocument/2006/relationships/tags" Target="../tags/tag3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34.xml"/><Relationship Id="rId2" Type="http://schemas.openxmlformats.org/officeDocument/2006/relationships/image" Target="../media/image2.png"/><Relationship Id="rId1" Type="http://schemas.openxmlformats.org/officeDocument/2006/relationships/tags" Target="../tags/tag33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5.xml"/><Relationship Id="rId6" Type="http://schemas.openxmlformats.org/officeDocument/2006/relationships/tags" Target="../tags/tag36.xml"/><Relationship Id="rId5" Type="http://schemas.openxmlformats.org/officeDocument/2006/relationships/image" Target="../media/image2.png"/><Relationship Id="rId4" Type="http://schemas.openxmlformats.org/officeDocument/2006/relationships/tags" Target="../tags/tag35.xml"/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5.xml"/><Relationship Id="rId6" Type="http://schemas.openxmlformats.org/officeDocument/2006/relationships/tags" Target="../tags/tag38.xml"/><Relationship Id="rId5" Type="http://schemas.openxmlformats.org/officeDocument/2006/relationships/image" Target="../media/image2.png"/><Relationship Id="rId4" Type="http://schemas.openxmlformats.org/officeDocument/2006/relationships/tags" Target="../tags/tag37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7" Type="http://schemas.openxmlformats.org/officeDocument/2006/relationships/tags" Target="../tags/tag40.xml"/><Relationship Id="rId6" Type="http://schemas.openxmlformats.org/officeDocument/2006/relationships/image" Target="../media/image2.png"/><Relationship Id="rId5" Type="http://schemas.openxmlformats.org/officeDocument/2006/relationships/tags" Target="../tags/tag39.xml"/><Relationship Id="rId4" Type="http://schemas.openxmlformats.org/officeDocument/2006/relationships/image" Target="../media/image24.png"/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43.xml"/><Relationship Id="rId3" Type="http://schemas.openxmlformats.org/officeDocument/2006/relationships/image" Target="../media/image2.png"/><Relationship Id="rId2" Type="http://schemas.openxmlformats.org/officeDocument/2006/relationships/tags" Target="../tags/tag42.xml"/><Relationship Id="rId1" Type="http://schemas.openxmlformats.org/officeDocument/2006/relationships/tags" Target="../tags/tag41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45.xml"/><Relationship Id="rId2" Type="http://schemas.openxmlformats.org/officeDocument/2006/relationships/image" Target="../media/image2.png"/><Relationship Id="rId1" Type="http://schemas.openxmlformats.org/officeDocument/2006/relationships/tags" Target="../tags/tag44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tags" Target="../tags/tag47.xml"/><Relationship Id="rId4" Type="http://schemas.openxmlformats.org/officeDocument/2006/relationships/image" Target="../media/image2.png"/><Relationship Id="rId3" Type="http://schemas.openxmlformats.org/officeDocument/2006/relationships/tags" Target="../tags/tag46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56.xml"/><Relationship Id="rId8" Type="http://schemas.openxmlformats.org/officeDocument/2006/relationships/tags" Target="../tags/tag55.xml"/><Relationship Id="rId7" Type="http://schemas.openxmlformats.org/officeDocument/2006/relationships/tags" Target="../tags/tag54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4" Type="http://schemas.openxmlformats.org/officeDocument/2006/relationships/slideLayout" Target="../slideLayouts/slideLayout5.xml"/><Relationship Id="rId13" Type="http://schemas.openxmlformats.org/officeDocument/2006/relationships/tags" Target="../tags/tag59.xml"/><Relationship Id="rId12" Type="http://schemas.openxmlformats.org/officeDocument/2006/relationships/image" Target="../media/image2.png"/><Relationship Id="rId11" Type="http://schemas.openxmlformats.org/officeDocument/2006/relationships/tags" Target="../tags/tag58.xml"/><Relationship Id="rId10" Type="http://schemas.openxmlformats.org/officeDocument/2006/relationships/tags" Target="../tags/tag57.xml"/><Relationship Id="rId1" Type="http://schemas.openxmlformats.org/officeDocument/2006/relationships/tags" Target="../tags/tag48.xml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5.xml"/><Relationship Id="rId6" Type="http://schemas.openxmlformats.org/officeDocument/2006/relationships/tags" Target="../tags/tag61.xml"/><Relationship Id="rId5" Type="http://schemas.openxmlformats.org/officeDocument/2006/relationships/image" Target="../media/image2.png"/><Relationship Id="rId4" Type="http://schemas.openxmlformats.org/officeDocument/2006/relationships/tags" Target="../tags/tag60.xml"/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tags" Target="../tags/tag4.xml"/><Relationship Id="rId2" Type="http://schemas.openxmlformats.org/officeDocument/2006/relationships/image" Target="../media/image2.png"/><Relationship Id="rId1" Type="http://schemas.openxmlformats.org/officeDocument/2006/relationships/tags" Target="../tags/tag3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63.xml"/><Relationship Id="rId2" Type="http://schemas.openxmlformats.org/officeDocument/2006/relationships/image" Target="../media/image2.png"/><Relationship Id="rId1" Type="http://schemas.openxmlformats.org/officeDocument/2006/relationships/tags" Target="../tags/tag62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65.xml"/><Relationship Id="rId2" Type="http://schemas.openxmlformats.org/officeDocument/2006/relationships/image" Target="../media/image2.png"/><Relationship Id="rId1" Type="http://schemas.openxmlformats.org/officeDocument/2006/relationships/tags" Target="../tags/tag64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67.xml"/><Relationship Id="rId2" Type="http://schemas.openxmlformats.org/officeDocument/2006/relationships/image" Target="../media/image2.png"/><Relationship Id="rId1" Type="http://schemas.openxmlformats.org/officeDocument/2006/relationships/tags" Target="../tags/tag66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69.xml"/><Relationship Id="rId2" Type="http://schemas.openxmlformats.org/officeDocument/2006/relationships/image" Target="../media/image2.png"/><Relationship Id="rId1" Type="http://schemas.openxmlformats.org/officeDocument/2006/relationships/tags" Target="../tags/tag68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71.xml"/><Relationship Id="rId2" Type="http://schemas.openxmlformats.org/officeDocument/2006/relationships/image" Target="../media/image2.png"/><Relationship Id="rId1" Type="http://schemas.openxmlformats.org/officeDocument/2006/relationships/tags" Target="../tags/tag70.xml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5.xml"/><Relationship Id="rId6" Type="http://schemas.openxmlformats.org/officeDocument/2006/relationships/tags" Target="../tags/tag74.xml"/><Relationship Id="rId5" Type="http://schemas.openxmlformats.org/officeDocument/2006/relationships/image" Target="../media/image2.png"/><Relationship Id="rId4" Type="http://schemas.openxmlformats.org/officeDocument/2006/relationships/tags" Target="../tags/tag73.xml"/><Relationship Id="rId3" Type="http://schemas.openxmlformats.org/officeDocument/2006/relationships/image" Target="../media/image31.png"/><Relationship Id="rId2" Type="http://schemas.openxmlformats.org/officeDocument/2006/relationships/tags" Target="../tags/tag72.xml"/><Relationship Id="rId1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76.xml"/><Relationship Id="rId2" Type="http://schemas.openxmlformats.org/officeDocument/2006/relationships/image" Target="../media/image2.png"/><Relationship Id="rId1" Type="http://schemas.openxmlformats.org/officeDocument/2006/relationships/tags" Target="../tags/tag75.xml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78.xml"/><Relationship Id="rId2" Type="http://schemas.openxmlformats.org/officeDocument/2006/relationships/image" Target="../media/image2.png"/><Relationship Id="rId1" Type="http://schemas.openxmlformats.org/officeDocument/2006/relationships/tags" Target="../tags/tag77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6.xml"/><Relationship Id="rId2" Type="http://schemas.openxmlformats.org/officeDocument/2006/relationships/image" Target="../media/image2.png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image" Target="../media/image2.png"/><Relationship Id="rId7" Type="http://schemas.openxmlformats.org/officeDocument/2006/relationships/tags" Target="../tags/tag10.xml"/><Relationship Id="rId6" Type="http://schemas.openxmlformats.org/officeDocument/2006/relationships/image" Target="../media/image5.png"/><Relationship Id="rId5" Type="http://schemas.openxmlformats.org/officeDocument/2006/relationships/tags" Target="../tags/tag9.xml"/><Relationship Id="rId4" Type="http://schemas.openxmlformats.org/officeDocument/2006/relationships/image" Target="../media/image4.png"/><Relationship Id="rId3" Type="http://schemas.openxmlformats.org/officeDocument/2006/relationships/tags" Target="../tags/tag8.xml"/><Relationship Id="rId2" Type="http://schemas.openxmlformats.org/officeDocument/2006/relationships/image" Target="../media/image3.png"/><Relationship Id="rId10" Type="http://schemas.openxmlformats.org/officeDocument/2006/relationships/slideLayout" Target="../slideLayouts/slideLayout5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6.xml"/><Relationship Id="rId8" Type="http://schemas.openxmlformats.org/officeDocument/2006/relationships/image" Target="../media/image9.png"/><Relationship Id="rId7" Type="http://schemas.openxmlformats.org/officeDocument/2006/relationships/tags" Target="../tags/tag15.xml"/><Relationship Id="rId6" Type="http://schemas.openxmlformats.org/officeDocument/2006/relationships/image" Target="../media/image8.png"/><Relationship Id="rId5" Type="http://schemas.openxmlformats.org/officeDocument/2006/relationships/tags" Target="../tags/tag14.xml"/><Relationship Id="rId4" Type="http://schemas.openxmlformats.org/officeDocument/2006/relationships/image" Target="../media/image7.png"/><Relationship Id="rId3" Type="http://schemas.openxmlformats.org/officeDocument/2006/relationships/tags" Target="../tags/tag13.xml"/><Relationship Id="rId2" Type="http://schemas.openxmlformats.org/officeDocument/2006/relationships/image" Target="../media/image6.png"/><Relationship Id="rId16" Type="http://schemas.openxmlformats.org/officeDocument/2006/relationships/slideLayout" Target="../slideLayouts/slideLayout5.xml"/><Relationship Id="rId15" Type="http://schemas.openxmlformats.org/officeDocument/2006/relationships/tags" Target="../tags/tag19.xml"/><Relationship Id="rId14" Type="http://schemas.openxmlformats.org/officeDocument/2006/relationships/image" Target="../media/image2.png"/><Relationship Id="rId13" Type="http://schemas.openxmlformats.org/officeDocument/2006/relationships/tags" Target="../tags/tag18.xml"/><Relationship Id="rId12" Type="http://schemas.openxmlformats.org/officeDocument/2006/relationships/image" Target="../media/image11.png"/><Relationship Id="rId11" Type="http://schemas.openxmlformats.org/officeDocument/2006/relationships/tags" Target="../tags/tag17.xml"/><Relationship Id="rId10" Type="http://schemas.openxmlformats.org/officeDocument/2006/relationships/image" Target="../media/image10.png"/><Relationship Id="rId1" Type="http://schemas.openxmlformats.org/officeDocument/2006/relationships/tags" Target="../tags/tag12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tags" Target="../tags/tag22.xml"/><Relationship Id="rId4" Type="http://schemas.openxmlformats.org/officeDocument/2006/relationships/image" Target="../media/image2.png"/><Relationship Id="rId3" Type="http://schemas.openxmlformats.org/officeDocument/2006/relationships/tags" Target="../tags/tag21.xml"/><Relationship Id="rId2" Type="http://schemas.openxmlformats.org/officeDocument/2006/relationships/image" Target="../media/image12.png"/><Relationship Id="rId1" Type="http://schemas.openxmlformats.org/officeDocument/2006/relationships/tags" Target="../tags/tag20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tags" Target="../tags/tag25.xml"/><Relationship Id="rId4" Type="http://schemas.openxmlformats.org/officeDocument/2006/relationships/image" Target="../media/image2.png"/><Relationship Id="rId3" Type="http://schemas.openxmlformats.org/officeDocument/2006/relationships/tags" Target="../tags/tag24.xml"/><Relationship Id="rId2" Type="http://schemas.openxmlformats.org/officeDocument/2006/relationships/image" Target="../media/image13.png"/><Relationship Id="rId1" Type="http://schemas.openxmlformats.org/officeDocument/2006/relationships/tags" Target="../tags/tag23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27.xml"/><Relationship Id="rId2" Type="http://schemas.openxmlformats.org/officeDocument/2006/relationships/image" Target="../media/image2.png"/><Relationship Id="rId1" Type="http://schemas.openxmlformats.org/officeDocument/2006/relationships/tags" Target="../tags/tag26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tags" Target="../tags/tag30.xml"/><Relationship Id="rId4" Type="http://schemas.openxmlformats.org/officeDocument/2006/relationships/image" Target="../media/image2.png"/><Relationship Id="rId3" Type="http://schemas.openxmlformats.org/officeDocument/2006/relationships/tags" Target="../tags/tag29.xml"/><Relationship Id="rId2" Type="http://schemas.openxmlformats.org/officeDocument/2006/relationships/image" Target="../media/image14.png"/><Relationship Id="rId1" Type="http://schemas.openxmlformats.org/officeDocument/2006/relationships/tags" Target="../tags/tag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 wrap="square">
            <a:normAutofit fontScale="90000"/>
          </a:bodyPr>
          <a:lstStyle/>
          <a:p>
            <a:r>
              <a:rPr lang="zh-CN" altLang="en-US" sz="6400" b="1" dirty="0">
                <a:solidFill>
                  <a:schemeClr val="accent2">
                    <a:lumMod val="75000"/>
                  </a:schemeClr>
                </a:solidFill>
              </a:rPr>
              <a:t>Eco-friendly</a:t>
            </a:r>
            <a:br>
              <a:rPr lang="zh-CN" altLang="en-US" sz="6400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zh-CN" altLang="en-US" sz="6400" b="1" dirty="0">
                <a:solidFill>
                  <a:schemeClr val="accent2">
                    <a:lumMod val="75000"/>
                  </a:schemeClr>
                </a:solidFill>
              </a:rPr>
              <a:t>floating bottle</a:t>
            </a:r>
            <a:endParaRPr lang="zh-CN" altLang="en-US" sz="6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Subtitle 8"/>
          <p:cNvSpPr>
            <a:spLocks noGrp="1"/>
          </p:cNvSpPr>
          <p:nvPr>
            <p:ph type="subTitle" sz="quarter" idx="1"/>
          </p:nvPr>
        </p:nvSpPr>
        <p:spPr>
          <a:xfrm>
            <a:off x="3819525" y="4066540"/>
            <a:ext cx="6741795" cy="586105"/>
          </a:xfrm>
        </p:spPr>
        <p:txBody>
          <a:bodyPr wrap="square">
            <a:normAutofit fontScale="90000"/>
          </a:bodyPr>
          <a:lstStyle/>
          <a:p>
            <a:pPr lvl="0"/>
            <a:r>
              <a:t>Web3+AI social network designed for users and the environment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 wrap="square">
            <a:normAutofit fontScale="90000"/>
          </a:bodyPr>
          <a:lstStyle/>
          <a:p>
            <a:pPr lvl="0"/>
            <a:r>
              <a:rPr lang="en-US" altLang="zh-CN"/>
              <a:t>speaker</a:t>
            </a:r>
            <a:r>
              <a:rPr lang="en-US"/>
              <a:t>: M</a:t>
            </a:r>
            <a:r>
              <a:rPr lang="en-US"/>
              <a:t>axWell Pan</a:t>
            </a:r>
            <a:endParaRPr lang="en-US"/>
          </a:p>
          <a:p>
            <a:pPr lvl="0"/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 wrap="none">
            <a:normAutofit/>
          </a:bodyPr>
          <a:lstStyle/>
          <a:p>
            <a:pPr lvl="0"/>
            <a:endParaRPr lang="en-US"/>
          </a:p>
          <a:p>
            <a:pPr lvl="0"/>
            <a:endParaRPr 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62429" y="1130300"/>
            <a:ext cx="10956471" cy="5003800"/>
            <a:chOff x="562429" y="1130300"/>
            <a:chExt cx="10956471" cy="5003800"/>
          </a:xfrm>
        </p:grpSpPr>
        <p:sp>
          <p:nvSpPr>
            <p:cNvPr id="4" name="TextBox 3"/>
            <p:cNvSpPr txBox="1"/>
            <p:nvPr/>
          </p:nvSpPr>
          <p:spPr>
            <a:xfrm>
              <a:off x="562429" y="1130300"/>
              <a:ext cx="6351905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solidFill>
                    <a:schemeClr val="tx1"/>
                  </a:solidFill>
                </a:rPr>
                <a:t>Establish a new ecological concept</a:t>
              </a:r>
              <a:endParaRPr kumimoji="0" lang="zh-CN" altLang="en-US" sz="2400" b="1" i="0" u="none" strike="noStrike" kern="1200" cap="none" spc="0" normalizeH="0" baseline="0" noProof="0" dirty="0">
                <a:solidFill>
                  <a:schemeClr val="tx1"/>
                </a:solidFill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73100" y="3429000"/>
              <a:ext cx="10845800" cy="2705100"/>
              <a:chOff x="673100" y="3429000"/>
              <a:chExt cx="10845800" cy="2705100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673100" y="3429000"/>
                <a:ext cx="3229740" cy="2705100"/>
                <a:chOff x="673100" y="3429000"/>
                <a:chExt cx="3229740" cy="2705100"/>
              </a:xfrm>
            </p:grpSpPr>
            <p:sp>
              <p:nvSpPr>
                <p:cNvPr id="25" name="Rectangle: Rounded Corners 24"/>
                <p:cNvSpPr/>
                <p:nvPr/>
              </p:nvSpPr>
              <p:spPr>
                <a:xfrm>
                  <a:off x="673100" y="3429000"/>
                  <a:ext cx="3229740" cy="2705100"/>
                </a:xfrm>
                <a:prstGeom prst="roundRect">
                  <a:avLst>
                    <a:gd name="adj" fmla="val 10000"/>
                  </a:avLst>
                </a:prstGeom>
                <a:solidFill>
                  <a:schemeClr val="tx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dirty="0"/>
                </a:p>
              </p:txBody>
            </p:sp>
            <p:grpSp>
              <p:nvGrpSpPr>
                <p:cNvPr id="26" name="Group 25"/>
                <p:cNvGrpSpPr/>
                <p:nvPr/>
              </p:nvGrpSpPr>
              <p:grpSpPr>
                <a:xfrm>
                  <a:off x="2017970" y="3607181"/>
                  <a:ext cx="540000" cy="540000"/>
                  <a:chOff x="6307263" y="2743248"/>
                  <a:chExt cx="540000" cy="540000"/>
                </a:xfrm>
              </p:grpSpPr>
              <p:sp>
                <p:nvSpPr>
                  <p:cNvPr id="31" name="TextBox 30"/>
                  <p:cNvSpPr txBox="1"/>
                  <p:nvPr/>
                </p:nvSpPr>
                <p:spPr>
                  <a:xfrm>
                    <a:off x="6307263" y="2743248"/>
                    <a:ext cx="540000" cy="5400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1"/>
                  </a:solidFill>
                  <a:ln w="12700" cap="flat">
                    <a:noFill/>
                    <a:prstDash val="solid"/>
                    <a:miter/>
                  </a:ln>
                  <a:effectLst>
                    <a:outerShdw blurRad="127000" dist="63500" dir="2700000" algn="tl" rotWithShape="0">
                      <a:schemeClr val="accent1">
                        <a:alpha val="40000"/>
                      </a:schemeClr>
                    </a:outerShdw>
                  </a:effectLst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>
                      <a:defRPr/>
                    </a:lvl1pPr>
                  </a:lstStyle>
                  <a:p>
                    <a:endParaRPr lang="zh-CN" altLang="en-US" dirty="0"/>
                  </a:p>
                </p:txBody>
              </p:sp>
              <p:sp>
                <p:nvSpPr>
                  <p:cNvPr id="32" name="Freeform: Shape 31"/>
                  <p:cNvSpPr/>
                  <p:nvPr/>
                </p:nvSpPr>
                <p:spPr>
                  <a:xfrm>
                    <a:off x="6439559" y="2878004"/>
                    <a:ext cx="275408" cy="270488"/>
                  </a:xfrm>
                  <a:custGeom>
                    <a:avLst/>
                    <a:gdLst>
                      <a:gd name="connsiteX0" fmla="*/ 343764 w 533400"/>
                      <a:gd name="connsiteY0" fmla="*/ 276846 h 523875"/>
                      <a:gd name="connsiteX1" fmla="*/ 372339 w 533400"/>
                      <a:gd name="connsiteY1" fmla="*/ 305421 h 523875"/>
                      <a:gd name="connsiteX2" fmla="*/ 372339 w 533400"/>
                      <a:gd name="connsiteY2" fmla="*/ 495921 h 523875"/>
                      <a:gd name="connsiteX3" fmla="*/ 343764 w 533400"/>
                      <a:gd name="connsiteY3" fmla="*/ 524496 h 523875"/>
                      <a:gd name="connsiteX4" fmla="*/ 191364 w 533400"/>
                      <a:gd name="connsiteY4" fmla="*/ 524496 h 523875"/>
                      <a:gd name="connsiteX5" fmla="*/ 162789 w 533400"/>
                      <a:gd name="connsiteY5" fmla="*/ 495921 h 523875"/>
                      <a:gd name="connsiteX6" fmla="*/ 162789 w 533400"/>
                      <a:gd name="connsiteY6" fmla="*/ 305421 h 523875"/>
                      <a:gd name="connsiteX7" fmla="*/ 191364 w 533400"/>
                      <a:gd name="connsiteY7" fmla="*/ 276846 h 523875"/>
                      <a:gd name="connsiteX8" fmla="*/ 343764 w 533400"/>
                      <a:gd name="connsiteY8" fmla="*/ 276846 h 523875"/>
                      <a:gd name="connsiteX9" fmla="*/ 143739 w 533400"/>
                      <a:gd name="connsiteY9" fmla="*/ 114921 h 523875"/>
                      <a:gd name="connsiteX10" fmla="*/ 179934 w 533400"/>
                      <a:gd name="connsiteY10" fmla="*/ 153021 h 523875"/>
                      <a:gd name="connsiteX11" fmla="*/ 181839 w 533400"/>
                      <a:gd name="connsiteY11" fmla="*/ 153021 h 523875"/>
                      <a:gd name="connsiteX12" fmla="*/ 353289 w 533400"/>
                      <a:gd name="connsiteY12" fmla="*/ 153021 h 523875"/>
                      <a:gd name="connsiteX13" fmla="*/ 391389 w 533400"/>
                      <a:gd name="connsiteY13" fmla="*/ 116826 h 523875"/>
                      <a:gd name="connsiteX14" fmla="*/ 391389 w 533400"/>
                      <a:gd name="connsiteY14" fmla="*/ 114921 h 523875"/>
                      <a:gd name="connsiteX15" fmla="*/ 505689 w 533400"/>
                      <a:gd name="connsiteY15" fmla="*/ 114921 h 523875"/>
                      <a:gd name="connsiteX16" fmla="*/ 534264 w 533400"/>
                      <a:gd name="connsiteY16" fmla="*/ 143496 h 523875"/>
                      <a:gd name="connsiteX17" fmla="*/ 534264 w 533400"/>
                      <a:gd name="connsiteY17" fmla="*/ 381621 h 523875"/>
                      <a:gd name="connsiteX18" fmla="*/ 505689 w 533400"/>
                      <a:gd name="connsiteY18" fmla="*/ 410196 h 523875"/>
                      <a:gd name="connsiteX19" fmla="*/ 391389 w 533400"/>
                      <a:gd name="connsiteY19" fmla="*/ 410196 h 523875"/>
                      <a:gd name="connsiteX20" fmla="*/ 391389 w 533400"/>
                      <a:gd name="connsiteY20" fmla="*/ 295896 h 523875"/>
                      <a:gd name="connsiteX21" fmla="*/ 355194 w 533400"/>
                      <a:gd name="connsiteY21" fmla="*/ 257796 h 523875"/>
                      <a:gd name="connsiteX22" fmla="*/ 353289 w 533400"/>
                      <a:gd name="connsiteY22" fmla="*/ 257796 h 523875"/>
                      <a:gd name="connsiteX23" fmla="*/ 181839 w 533400"/>
                      <a:gd name="connsiteY23" fmla="*/ 257796 h 523875"/>
                      <a:gd name="connsiteX24" fmla="*/ 143739 w 533400"/>
                      <a:gd name="connsiteY24" fmla="*/ 293991 h 523875"/>
                      <a:gd name="connsiteX25" fmla="*/ 143739 w 533400"/>
                      <a:gd name="connsiteY25" fmla="*/ 295896 h 523875"/>
                      <a:gd name="connsiteX26" fmla="*/ 143739 w 533400"/>
                      <a:gd name="connsiteY26" fmla="*/ 410196 h 523875"/>
                      <a:gd name="connsiteX27" fmla="*/ 29439 w 533400"/>
                      <a:gd name="connsiteY27" fmla="*/ 410196 h 523875"/>
                      <a:gd name="connsiteX28" fmla="*/ 864 w 533400"/>
                      <a:gd name="connsiteY28" fmla="*/ 381621 h 523875"/>
                      <a:gd name="connsiteX29" fmla="*/ 864 w 533400"/>
                      <a:gd name="connsiteY29" fmla="*/ 201599 h 523875"/>
                      <a:gd name="connsiteX30" fmla="*/ 11342 w 533400"/>
                      <a:gd name="connsiteY30" fmla="*/ 175881 h 523875"/>
                      <a:gd name="connsiteX31" fmla="*/ 56109 w 533400"/>
                      <a:gd name="connsiteY31" fmla="*/ 127304 h 523875"/>
                      <a:gd name="connsiteX32" fmla="*/ 83732 w 533400"/>
                      <a:gd name="connsiteY32" fmla="*/ 114921 h 523875"/>
                      <a:gd name="connsiteX33" fmla="*/ 143739 w 533400"/>
                      <a:gd name="connsiteY33" fmla="*/ 114921 h 523875"/>
                      <a:gd name="connsiteX34" fmla="*/ 462827 w 533400"/>
                      <a:gd name="connsiteY34" fmla="*/ 172071 h 523875"/>
                      <a:gd name="connsiteX35" fmla="*/ 448539 w 533400"/>
                      <a:gd name="connsiteY35" fmla="*/ 186359 h 523875"/>
                      <a:gd name="connsiteX36" fmla="*/ 462827 w 533400"/>
                      <a:gd name="connsiteY36" fmla="*/ 200646 h 523875"/>
                      <a:gd name="connsiteX37" fmla="*/ 477114 w 533400"/>
                      <a:gd name="connsiteY37" fmla="*/ 186359 h 523875"/>
                      <a:gd name="connsiteX38" fmla="*/ 462827 w 533400"/>
                      <a:gd name="connsiteY38" fmla="*/ 172071 h 523875"/>
                      <a:gd name="connsiteX39" fmla="*/ 343764 w 533400"/>
                      <a:gd name="connsiteY39" fmla="*/ 621 h 523875"/>
                      <a:gd name="connsiteX40" fmla="*/ 372339 w 533400"/>
                      <a:gd name="connsiteY40" fmla="*/ 29196 h 523875"/>
                      <a:gd name="connsiteX41" fmla="*/ 372339 w 533400"/>
                      <a:gd name="connsiteY41" fmla="*/ 105396 h 523875"/>
                      <a:gd name="connsiteX42" fmla="*/ 343764 w 533400"/>
                      <a:gd name="connsiteY42" fmla="*/ 133971 h 523875"/>
                      <a:gd name="connsiteX43" fmla="*/ 191364 w 533400"/>
                      <a:gd name="connsiteY43" fmla="*/ 133971 h 523875"/>
                      <a:gd name="connsiteX44" fmla="*/ 162789 w 533400"/>
                      <a:gd name="connsiteY44" fmla="*/ 105396 h 523875"/>
                      <a:gd name="connsiteX45" fmla="*/ 162789 w 533400"/>
                      <a:gd name="connsiteY45" fmla="*/ 29196 h 523875"/>
                      <a:gd name="connsiteX46" fmla="*/ 191364 w 533400"/>
                      <a:gd name="connsiteY46" fmla="*/ 621 h 523875"/>
                      <a:gd name="connsiteX47" fmla="*/ 343764 w 533400"/>
                      <a:gd name="connsiteY47" fmla="*/ 621 h 5238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</a:cxnLst>
                    <a:rect l="l" t="t" r="r" b="b"/>
                    <a:pathLst>
                      <a:path w="533400" h="523875">
                        <a:moveTo>
                          <a:pt x="343764" y="276846"/>
                        </a:moveTo>
                        <a:cubicBezTo>
                          <a:pt x="359957" y="276846"/>
                          <a:pt x="372339" y="289229"/>
                          <a:pt x="372339" y="305421"/>
                        </a:cubicBezTo>
                        <a:lnTo>
                          <a:pt x="372339" y="495921"/>
                        </a:lnTo>
                        <a:cubicBezTo>
                          <a:pt x="372339" y="512114"/>
                          <a:pt x="359957" y="524496"/>
                          <a:pt x="343764" y="524496"/>
                        </a:cubicBezTo>
                        <a:lnTo>
                          <a:pt x="191364" y="524496"/>
                        </a:lnTo>
                        <a:cubicBezTo>
                          <a:pt x="175171" y="524496"/>
                          <a:pt x="162789" y="512114"/>
                          <a:pt x="162789" y="495921"/>
                        </a:cubicBezTo>
                        <a:lnTo>
                          <a:pt x="162789" y="305421"/>
                        </a:lnTo>
                        <a:cubicBezTo>
                          <a:pt x="162789" y="289229"/>
                          <a:pt x="175171" y="276846"/>
                          <a:pt x="191364" y="276846"/>
                        </a:cubicBezTo>
                        <a:lnTo>
                          <a:pt x="343764" y="276846"/>
                        </a:lnTo>
                        <a:close/>
                        <a:moveTo>
                          <a:pt x="143739" y="114921"/>
                        </a:moveTo>
                        <a:cubicBezTo>
                          <a:pt x="143739" y="134924"/>
                          <a:pt x="159932" y="152069"/>
                          <a:pt x="179934" y="153021"/>
                        </a:cubicBezTo>
                        <a:lnTo>
                          <a:pt x="181839" y="153021"/>
                        </a:lnTo>
                        <a:lnTo>
                          <a:pt x="353289" y="153021"/>
                        </a:lnTo>
                        <a:cubicBezTo>
                          <a:pt x="373292" y="153021"/>
                          <a:pt x="390436" y="136829"/>
                          <a:pt x="391389" y="116826"/>
                        </a:cubicBezTo>
                        <a:lnTo>
                          <a:pt x="391389" y="114921"/>
                        </a:lnTo>
                        <a:lnTo>
                          <a:pt x="505689" y="114921"/>
                        </a:lnTo>
                        <a:cubicBezTo>
                          <a:pt x="521882" y="114921"/>
                          <a:pt x="534264" y="127304"/>
                          <a:pt x="534264" y="143496"/>
                        </a:cubicBezTo>
                        <a:lnTo>
                          <a:pt x="534264" y="381621"/>
                        </a:lnTo>
                        <a:cubicBezTo>
                          <a:pt x="534264" y="397814"/>
                          <a:pt x="521882" y="410196"/>
                          <a:pt x="505689" y="410196"/>
                        </a:cubicBezTo>
                        <a:lnTo>
                          <a:pt x="391389" y="410196"/>
                        </a:lnTo>
                        <a:lnTo>
                          <a:pt x="391389" y="295896"/>
                        </a:lnTo>
                        <a:cubicBezTo>
                          <a:pt x="391389" y="275894"/>
                          <a:pt x="375196" y="258749"/>
                          <a:pt x="355194" y="257796"/>
                        </a:cubicBezTo>
                        <a:lnTo>
                          <a:pt x="353289" y="257796"/>
                        </a:lnTo>
                        <a:lnTo>
                          <a:pt x="181839" y="257796"/>
                        </a:lnTo>
                        <a:cubicBezTo>
                          <a:pt x="161836" y="257796"/>
                          <a:pt x="144692" y="273989"/>
                          <a:pt x="143739" y="293991"/>
                        </a:cubicBezTo>
                        <a:lnTo>
                          <a:pt x="143739" y="295896"/>
                        </a:lnTo>
                        <a:lnTo>
                          <a:pt x="143739" y="410196"/>
                        </a:lnTo>
                        <a:lnTo>
                          <a:pt x="29439" y="410196"/>
                        </a:lnTo>
                        <a:cubicBezTo>
                          <a:pt x="13246" y="410196"/>
                          <a:pt x="864" y="397814"/>
                          <a:pt x="864" y="381621"/>
                        </a:cubicBezTo>
                        <a:lnTo>
                          <a:pt x="864" y="201599"/>
                        </a:lnTo>
                        <a:cubicBezTo>
                          <a:pt x="864" y="192074"/>
                          <a:pt x="4674" y="182549"/>
                          <a:pt x="11342" y="175881"/>
                        </a:cubicBezTo>
                        <a:lnTo>
                          <a:pt x="56109" y="127304"/>
                        </a:lnTo>
                        <a:cubicBezTo>
                          <a:pt x="63729" y="119684"/>
                          <a:pt x="73254" y="114921"/>
                          <a:pt x="83732" y="114921"/>
                        </a:cubicBezTo>
                        <a:lnTo>
                          <a:pt x="143739" y="114921"/>
                        </a:lnTo>
                        <a:close/>
                        <a:moveTo>
                          <a:pt x="462827" y="172071"/>
                        </a:moveTo>
                        <a:cubicBezTo>
                          <a:pt x="455207" y="172071"/>
                          <a:pt x="448539" y="178739"/>
                          <a:pt x="448539" y="186359"/>
                        </a:cubicBezTo>
                        <a:cubicBezTo>
                          <a:pt x="448539" y="193979"/>
                          <a:pt x="455207" y="200646"/>
                          <a:pt x="462827" y="200646"/>
                        </a:cubicBezTo>
                        <a:cubicBezTo>
                          <a:pt x="470446" y="200646"/>
                          <a:pt x="477114" y="193979"/>
                          <a:pt x="477114" y="186359"/>
                        </a:cubicBezTo>
                        <a:cubicBezTo>
                          <a:pt x="477114" y="178739"/>
                          <a:pt x="470446" y="172071"/>
                          <a:pt x="462827" y="172071"/>
                        </a:cubicBezTo>
                        <a:close/>
                        <a:moveTo>
                          <a:pt x="343764" y="621"/>
                        </a:moveTo>
                        <a:cubicBezTo>
                          <a:pt x="359957" y="621"/>
                          <a:pt x="372339" y="13004"/>
                          <a:pt x="372339" y="29196"/>
                        </a:cubicBezTo>
                        <a:lnTo>
                          <a:pt x="372339" y="105396"/>
                        </a:lnTo>
                        <a:cubicBezTo>
                          <a:pt x="372339" y="121589"/>
                          <a:pt x="359957" y="133971"/>
                          <a:pt x="343764" y="133971"/>
                        </a:cubicBezTo>
                        <a:lnTo>
                          <a:pt x="191364" y="133971"/>
                        </a:lnTo>
                        <a:cubicBezTo>
                          <a:pt x="175171" y="133971"/>
                          <a:pt x="162789" y="121589"/>
                          <a:pt x="162789" y="105396"/>
                        </a:cubicBezTo>
                        <a:lnTo>
                          <a:pt x="162789" y="29196"/>
                        </a:lnTo>
                        <a:cubicBezTo>
                          <a:pt x="162789" y="13004"/>
                          <a:pt x="175171" y="621"/>
                          <a:pt x="191364" y="621"/>
                        </a:cubicBezTo>
                        <a:lnTo>
                          <a:pt x="343764" y="62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  <p:grpSp>
              <p:nvGrpSpPr>
                <p:cNvPr id="27" name="Group 26"/>
                <p:cNvGrpSpPr/>
                <p:nvPr/>
              </p:nvGrpSpPr>
              <p:grpSpPr>
                <a:xfrm>
                  <a:off x="1019206" y="4517929"/>
                  <a:ext cx="2537527" cy="1124245"/>
                  <a:chOff x="1034713" y="4336323"/>
                  <a:chExt cx="2537527" cy="1124245"/>
                </a:xfrm>
              </p:grpSpPr>
              <p:sp>
                <p:nvSpPr>
                  <p:cNvPr id="28" name="TextBox 27"/>
                  <p:cNvSpPr txBox="1"/>
                  <p:nvPr/>
                </p:nvSpPr>
                <p:spPr>
                  <a:xfrm>
                    <a:off x="1034713" y="4336323"/>
                    <a:ext cx="253752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b">
                    <a:normAutofit/>
                  </a:bodyPr>
                  <a:lstStyle/>
                  <a:p>
                    <a:pPr algn="ctr">
                      <a:lnSpc>
                        <a:spcPct val="100000"/>
                      </a:lnSpc>
                    </a:pPr>
                    <a:r>
                      <a:rPr lang="zh-CN" altLang="en-US" sz="1600" b="1" dirty="0">
                        <a:solidFill>
                          <a:schemeClr val="tx1"/>
                        </a:solidFill>
                        <a:effectLst/>
                      </a:rPr>
                      <a:t>Respect for the rights of nature</a:t>
                    </a:r>
                    <a:endParaRPr lang="zh-CN" altLang="en-US" sz="1600" b="1" dirty="0">
                      <a:solidFill>
                        <a:schemeClr val="tx1"/>
                      </a:solidFill>
                      <a:effectLst/>
                    </a:endParaRPr>
                  </a:p>
                </p:txBody>
              </p:sp>
              <p:sp>
                <p:nvSpPr>
                  <p:cNvPr id="29" name="TextBox 28"/>
                  <p:cNvSpPr txBox="1"/>
                  <p:nvPr/>
                </p:nvSpPr>
                <p:spPr>
                  <a:xfrm>
                    <a:off x="1034714" y="4916441"/>
                    <a:ext cx="2537526" cy="544127"/>
                  </a:xfrm>
                  <a:prstGeom prst="rect">
                    <a:avLst/>
                  </a:prstGeom>
                  <a:ln>
                    <a:noFill/>
                  </a:ln>
                </p:spPr>
                <p:txBody>
                  <a:bodyPr wrap="square" lIns="91440" tIns="45720" rIns="91440" bIns="45720" anchor="t">
                    <a:spAutoFit/>
                  </a:bodyPr>
                  <a:lstStyle>
                    <a:defPPr>
                      <a:defRPr lang="zh-CN"/>
                    </a:defPPr>
                    <a:lvl1pPr algn="ctr">
                      <a:lnSpc>
                        <a:spcPct val="150000"/>
                      </a:lnSpc>
                      <a:defRPr sz="10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defRPr>
                    </a:lvl1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/>
                      <a:t>Re-evaluating the value and status of nature</a:t>
                    </a:r>
                    <a:endParaRPr kumimoji="1" lang="zh-CN" altLang="en-US" sz="1200" dirty="0"/>
                  </a:p>
                </p:txBody>
              </p:sp>
              <p:cxnSp>
                <p:nvCxnSpPr>
                  <p:cNvPr id="30" name="Straight Connector 29"/>
                  <p:cNvCxnSpPr/>
                  <p:nvPr/>
                </p:nvCxnSpPr>
                <p:spPr>
                  <a:xfrm>
                    <a:off x="1160477" y="4768960"/>
                    <a:ext cx="2286000" cy="0"/>
                  </a:xfrm>
                  <a:prstGeom prst="line">
                    <a:avLst/>
                  </a:prstGeom>
                  <a:ln w="12700">
                    <a:solidFill>
                      <a:schemeClr val="accent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9" name="Group 8"/>
              <p:cNvGrpSpPr/>
              <p:nvPr/>
            </p:nvGrpSpPr>
            <p:grpSpPr>
              <a:xfrm>
                <a:off x="4481130" y="3429000"/>
                <a:ext cx="3229740" cy="2705100"/>
                <a:chOff x="4481130" y="3429000"/>
                <a:chExt cx="3229740" cy="2705100"/>
              </a:xfrm>
            </p:grpSpPr>
            <p:sp>
              <p:nvSpPr>
                <p:cNvPr id="17" name="Rectangle: Rounded Corners 16"/>
                <p:cNvSpPr/>
                <p:nvPr/>
              </p:nvSpPr>
              <p:spPr>
                <a:xfrm>
                  <a:off x="4481130" y="3429000"/>
                  <a:ext cx="3229740" cy="2705100"/>
                </a:xfrm>
                <a:prstGeom prst="roundRect">
                  <a:avLst>
                    <a:gd name="adj" fmla="val 10000"/>
                  </a:avLst>
                </a:prstGeom>
                <a:solidFill>
                  <a:schemeClr val="tx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18" name="Group 17"/>
                <p:cNvGrpSpPr/>
                <p:nvPr/>
              </p:nvGrpSpPr>
              <p:grpSpPr>
                <a:xfrm>
                  <a:off x="5826000" y="3607181"/>
                  <a:ext cx="540000" cy="540000"/>
                  <a:chOff x="6307263" y="4041949"/>
                  <a:chExt cx="540000" cy="540000"/>
                </a:xfrm>
              </p:grpSpPr>
              <p:sp>
                <p:nvSpPr>
                  <p:cNvPr id="23" name="TextBox 22"/>
                  <p:cNvSpPr txBox="1"/>
                  <p:nvPr/>
                </p:nvSpPr>
                <p:spPr>
                  <a:xfrm>
                    <a:off x="6307263" y="4041949"/>
                    <a:ext cx="540000" cy="5400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2700" cap="flat">
                    <a:noFill/>
                    <a:prstDash val="solid"/>
                    <a:miter/>
                  </a:ln>
                  <a:effectLst>
                    <a:outerShdw blurRad="127000" dist="63500" dir="2700000" algn="tl" rotWithShape="0">
                      <a:schemeClr val="accent2">
                        <a:alpha val="40000"/>
                      </a:schemeClr>
                    </a:outerShdw>
                  </a:effectLst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>
                      <a:defRPr/>
                    </a:lvl1pPr>
                  </a:lstStyle>
                  <a:p>
                    <a:endParaRPr lang="zh-CN" altLang="en-US" dirty="0"/>
                  </a:p>
                </p:txBody>
              </p:sp>
              <p:sp>
                <p:nvSpPr>
                  <p:cNvPr id="24" name="Freeform: Shape 23"/>
                  <p:cNvSpPr/>
                  <p:nvPr/>
                </p:nvSpPr>
                <p:spPr>
                  <a:xfrm>
                    <a:off x="6478904" y="4179164"/>
                    <a:ext cx="196718" cy="265570"/>
                  </a:xfrm>
                  <a:custGeom>
                    <a:avLst/>
                    <a:gdLst>
                      <a:gd name="connsiteX0" fmla="*/ 86973 w 381000"/>
                      <a:gd name="connsiteY0" fmla="*/ 38721 h 514350"/>
                      <a:gd name="connsiteX1" fmla="*/ 86973 w 381000"/>
                      <a:gd name="connsiteY1" fmla="*/ 57771 h 514350"/>
                      <a:gd name="connsiteX2" fmla="*/ 123168 w 381000"/>
                      <a:gd name="connsiteY2" fmla="*/ 95871 h 514350"/>
                      <a:gd name="connsiteX3" fmla="*/ 125073 w 381000"/>
                      <a:gd name="connsiteY3" fmla="*/ 95871 h 514350"/>
                      <a:gd name="connsiteX4" fmla="*/ 258423 w 381000"/>
                      <a:gd name="connsiteY4" fmla="*/ 95871 h 514350"/>
                      <a:gd name="connsiteX5" fmla="*/ 296523 w 381000"/>
                      <a:gd name="connsiteY5" fmla="*/ 59676 h 514350"/>
                      <a:gd name="connsiteX6" fmla="*/ 296523 w 381000"/>
                      <a:gd name="connsiteY6" fmla="*/ 57771 h 514350"/>
                      <a:gd name="connsiteX7" fmla="*/ 296523 w 381000"/>
                      <a:gd name="connsiteY7" fmla="*/ 38721 h 514350"/>
                      <a:gd name="connsiteX8" fmla="*/ 353673 w 381000"/>
                      <a:gd name="connsiteY8" fmla="*/ 38721 h 514350"/>
                      <a:gd name="connsiteX9" fmla="*/ 382248 w 381000"/>
                      <a:gd name="connsiteY9" fmla="*/ 67296 h 514350"/>
                      <a:gd name="connsiteX10" fmla="*/ 382248 w 381000"/>
                      <a:gd name="connsiteY10" fmla="*/ 486396 h 514350"/>
                      <a:gd name="connsiteX11" fmla="*/ 353673 w 381000"/>
                      <a:gd name="connsiteY11" fmla="*/ 514971 h 514350"/>
                      <a:gd name="connsiteX12" fmla="*/ 29823 w 381000"/>
                      <a:gd name="connsiteY12" fmla="*/ 514971 h 514350"/>
                      <a:gd name="connsiteX13" fmla="*/ 1248 w 381000"/>
                      <a:gd name="connsiteY13" fmla="*/ 486396 h 514350"/>
                      <a:gd name="connsiteX14" fmla="*/ 1248 w 381000"/>
                      <a:gd name="connsiteY14" fmla="*/ 67296 h 514350"/>
                      <a:gd name="connsiteX15" fmla="*/ 29823 w 381000"/>
                      <a:gd name="connsiteY15" fmla="*/ 38721 h 514350"/>
                      <a:gd name="connsiteX16" fmla="*/ 86973 w 381000"/>
                      <a:gd name="connsiteY16" fmla="*/ 38721 h 514350"/>
                      <a:gd name="connsiteX17" fmla="*/ 191748 w 381000"/>
                      <a:gd name="connsiteY17" fmla="*/ 333996 h 514350"/>
                      <a:gd name="connsiteX18" fmla="*/ 77448 w 381000"/>
                      <a:gd name="connsiteY18" fmla="*/ 333996 h 514350"/>
                      <a:gd name="connsiteX19" fmla="*/ 77448 w 381000"/>
                      <a:gd name="connsiteY19" fmla="*/ 353046 h 514350"/>
                      <a:gd name="connsiteX20" fmla="*/ 191748 w 381000"/>
                      <a:gd name="connsiteY20" fmla="*/ 353046 h 514350"/>
                      <a:gd name="connsiteX21" fmla="*/ 191748 w 381000"/>
                      <a:gd name="connsiteY21" fmla="*/ 333996 h 514350"/>
                      <a:gd name="connsiteX22" fmla="*/ 306048 w 381000"/>
                      <a:gd name="connsiteY22" fmla="*/ 257796 h 514350"/>
                      <a:gd name="connsiteX23" fmla="*/ 77448 w 381000"/>
                      <a:gd name="connsiteY23" fmla="*/ 257796 h 514350"/>
                      <a:gd name="connsiteX24" fmla="*/ 77448 w 381000"/>
                      <a:gd name="connsiteY24" fmla="*/ 276846 h 514350"/>
                      <a:gd name="connsiteX25" fmla="*/ 306048 w 381000"/>
                      <a:gd name="connsiteY25" fmla="*/ 276846 h 514350"/>
                      <a:gd name="connsiteX26" fmla="*/ 306048 w 381000"/>
                      <a:gd name="connsiteY26" fmla="*/ 257796 h 514350"/>
                      <a:gd name="connsiteX27" fmla="*/ 306048 w 381000"/>
                      <a:gd name="connsiteY27" fmla="*/ 181596 h 514350"/>
                      <a:gd name="connsiteX28" fmla="*/ 77448 w 381000"/>
                      <a:gd name="connsiteY28" fmla="*/ 181596 h 514350"/>
                      <a:gd name="connsiteX29" fmla="*/ 77448 w 381000"/>
                      <a:gd name="connsiteY29" fmla="*/ 200646 h 514350"/>
                      <a:gd name="connsiteX30" fmla="*/ 306048 w 381000"/>
                      <a:gd name="connsiteY30" fmla="*/ 200646 h 514350"/>
                      <a:gd name="connsiteX31" fmla="*/ 306048 w 381000"/>
                      <a:gd name="connsiteY31" fmla="*/ 181596 h 514350"/>
                      <a:gd name="connsiteX32" fmla="*/ 248898 w 381000"/>
                      <a:gd name="connsiteY32" fmla="*/ 621 h 514350"/>
                      <a:gd name="connsiteX33" fmla="*/ 277473 w 381000"/>
                      <a:gd name="connsiteY33" fmla="*/ 29196 h 514350"/>
                      <a:gd name="connsiteX34" fmla="*/ 277473 w 381000"/>
                      <a:gd name="connsiteY34" fmla="*/ 48246 h 514350"/>
                      <a:gd name="connsiteX35" fmla="*/ 248898 w 381000"/>
                      <a:gd name="connsiteY35" fmla="*/ 76821 h 514350"/>
                      <a:gd name="connsiteX36" fmla="*/ 134598 w 381000"/>
                      <a:gd name="connsiteY36" fmla="*/ 76821 h 514350"/>
                      <a:gd name="connsiteX37" fmla="*/ 106023 w 381000"/>
                      <a:gd name="connsiteY37" fmla="*/ 48246 h 514350"/>
                      <a:gd name="connsiteX38" fmla="*/ 106023 w 381000"/>
                      <a:gd name="connsiteY38" fmla="*/ 29196 h 514350"/>
                      <a:gd name="connsiteX39" fmla="*/ 134598 w 381000"/>
                      <a:gd name="connsiteY39" fmla="*/ 621 h 514350"/>
                      <a:gd name="connsiteX40" fmla="*/ 248898 w 381000"/>
                      <a:gd name="connsiteY40" fmla="*/ 621 h 514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381000" h="514350">
                        <a:moveTo>
                          <a:pt x="86973" y="38721"/>
                        </a:moveTo>
                        <a:lnTo>
                          <a:pt x="86973" y="57771"/>
                        </a:lnTo>
                        <a:cubicBezTo>
                          <a:pt x="86973" y="77774"/>
                          <a:pt x="103166" y="94919"/>
                          <a:pt x="123168" y="95871"/>
                        </a:cubicBezTo>
                        <a:lnTo>
                          <a:pt x="125073" y="95871"/>
                        </a:lnTo>
                        <a:lnTo>
                          <a:pt x="258423" y="95871"/>
                        </a:lnTo>
                        <a:cubicBezTo>
                          <a:pt x="278426" y="95871"/>
                          <a:pt x="295570" y="79679"/>
                          <a:pt x="296523" y="59676"/>
                        </a:cubicBezTo>
                        <a:lnTo>
                          <a:pt x="296523" y="57771"/>
                        </a:lnTo>
                        <a:lnTo>
                          <a:pt x="296523" y="38721"/>
                        </a:lnTo>
                        <a:lnTo>
                          <a:pt x="353673" y="38721"/>
                        </a:lnTo>
                        <a:cubicBezTo>
                          <a:pt x="369866" y="38721"/>
                          <a:pt x="382248" y="51104"/>
                          <a:pt x="382248" y="67296"/>
                        </a:cubicBezTo>
                        <a:lnTo>
                          <a:pt x="382248" y="486396"/>
                        </a:lnTo>
                        <a:cubicBezTo>
                          <a:pt x="382248" y="502589"/>
                          <a:pt x="369866" y="514971"/>
                          <a:pt x="353673" y="514971"/>
                        </a:cubicBezTo>
                        <a:lnTo>
                          <a:pt x="29823" y="514971"/>
                        </a:lnTo>
                        <a:cubicBezTo>
                          <a:pt x="13630" y="514971"/>
                          <a:pt x="1248" y="502589"/>
                          <a:pt x="1248" y="486396"/>
                        </a:cubicBezTo>
                        <a:lnTo>
                          <a:pt x="1248" y="67296"/>
                        </a:lnTo>
                        <a:cubicBezTo>
                          <a:pt x="1248" y="51104"/>
                          <a:pt x="13630" y="38721"/>
                          <a:pt x="29823" y="38721"/>
                        </a:cubicBezTo>
                        <a:lnTo>
                          <a:pt x="86973" y="38721"/>
                        </a:lnTo>
                        <a:close/>
                        <a:moveTo>
                          <a:pt x="191748" y="333996"/>
                        </a:moveTo>
                        <a:lnTo>
                          <a:pt x="77448" y="333996"/>
                        </a:lnTo>
                        <a:lnTo>
                          <a:pt x="77448" y="353046"/>
                        </a:lnTo>
                        <a:lnTo>
                          <a:pt x="191748" y="353046"/>
                        </a:lnTo>
                        <a:lnTo>
                          <a:pt x="191748" y="333996"/>
                        </a:lnTo>
                        <a:close/>
                        <a:moveTo>
                          <a:pt x="306048" y="257796"/>
                        </a:moveTo>
                        <a:lnTo>
                          <a:pt x="77448" y="257796"/>
                        </a:lnTo>
                        <a:lnTo>
                          <a:pt x="77448" y="276846"/>
                        </a:lnTo>
                        <a:lnTo>
                          <a:pt x="306048" y="276846"/>
                        </a:lnTo>
                        <a:lnTo>
                          <a:pt x="306048" y="257796"/>
                        </a:lnTo>
                        <a:close/>
                        <a:moveTo>
                          <a:pt x="306048" y="181596"/>
                        </a:moveTo>
                        <a:lnTo>
                          <a:pt x="77448" y="181596"/>
                        </a:lnTo>
                        <a:lnTo>
                          <a:pt x="77448" y="200646"/>
                        </a:lnTo>
                        <a:lnTo>
                          <a:pt x="306048" y="200646"/>
                        </a:lnTo>
                        <a:lnTo>
                          <a:pt x="306048" y="181596"/>
                        </a:lnTo>
                        <a:close/>
                        <a:moveTo>
                          <a:pt x="248898" y="621"/>
                        </a:moveTo>
                        <a:cubicBezTo>
                          <a:pt x="265091" y="621"/>
                          <a:pt x="277473" y="13004"/>
                          <a:pt x="277473" y="29196"/>
                        </a:cubicBezTo>
                        <a:lnTo>
                          <a:pt x="277473" y="48246"/>
                        </a:lnTo>
                        <a:cubicBezTo>
                          <a:pt x="277473" y="64439"/>
                          <a:pt x="265091" y="76821"/>
                          <a:pt x="248898" y="76821"/>
                        </a:cubicBezTo>
                        <a:lnTo>
                          <a:pt x="134598" y="76821"/>
                        </a:lnTo>
                        <a:cubicBezTo>
                          <a:pt x="118405" y="76821"/>
                          <a:pt x="106023" y="64439"/>
                          <a:pt x="106023" y="48246"/>
                        </a:cubicBezTo>
                        <a:lnTo>
                          <a:pt x="106023" y="29196"/>
                        </a:lnTo>
                        <a:cubicBezTo>
                          <a:pt x="106023" y="13004"/>
                          <a:pt x="118405" y="621"/>
                          <a:pt x="134598" y="621"/>
                        </a:cubicBezTo>
                        <a:lnTo>
                          <a:pt x="248898" y="62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  <p:grpSp>
              <p:nvGrpSpPr>
                <p:cNvPr id="19" name="Group 18"/>
                <p:cNvGrpSpPr/>
                <p:nvPr/>
              </p:nvGrpSpPr>
              <p:grpSpPr>
                <a:xfrm>
                  <a:off x="4827236" y="4517929"/>
                  <a:ext cx="2537527" cy="1350317"/>
                  <a:chOff x="1034713" y="4336323"/>
                  <a:chExt cx="2537527" cy="1350317"/>
                </a:xfrm>
              </p:grpSpPr>
              <p:sp>
                <p:nvSpPr>
                  <p:cNvPr id="20" name="TextBox 19"/>
                  <p:cNvSpPr txBox="1"/>
                  <p:nvPr/>
                </p:nvSpPr>
                <p:spPr>
                  <a:xfrm>
                    <a:off x="1034713" y="4336323"/>
                    <a:ext cx="253752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b">
                    <a:normAutofit/>
                  </a:bodyPr>
                  <a:lstStyle/>
                  <a:p>
                    <a:pPr algn="ctr">
                      <a:lnSpc>
                        <a:spcPct val="100000"/>
                      </a:lnSpc>
                    </a:pPr>
                    <a:r>
                      <a:rPr lang="zh-CN" altLang="en-US" sz="1600" b="1" dirty="0">
                        <a:solidFill>
                          <a:schemeClr val="tx1"/>
                        </a:solidFill>
                        <a:effectLst/>
                      </a:rPr>
                      <a:t>Eco-community</a:t>
                    </a:r>
                    <a:endParaRPr lang="zh-CN" altLang="en-US" sz="1600" b="1" dirty="0">
                      <a:solidFill>
                        <a:schemeClr val="tx1"/>
                      </a:solidFill>
                      <a:effectLst/>
                    </a:endParaRPr>
                  </a:p>
                </p:txBody>
              </p:sp>
              <p:sp>
                <p:nvSpPr>
                  <p:cNvPr id="21" name="TextBox 20"/>
                  <p:cNvSpPr txBox="1"/>
                  <p:nvPr/>
                </p:nvSpPr>
                <p:spPr>
                  <a:xfrm>
                    <a:off x="1034714" y="4916441"/>
                    <a:ext cx="2537526" cy="770199"/>
                  </a:xfrm>
                  <a:prstGeom prst="rect">
                    <a:avLst/>
                  </a:prstGeom>
                  <a:ln>
                    <a:noFill/>
                  </a:ln>
                </p:spPr>
                <p:txBody>
                  <a:bodyPr wrap="square" lIns="91440" tIns="45720" rIns="91440" bIns="45720" anchor="t">
                    <a:spAutoFit/>
                  </a:bodyPr>
                  <a:lstStyle>
                    <a:defPPr>
                      <a:defRPr lang="zh-CN"/>
                    </a:defPPr>
                    <a:lvl1pPr algn="ctr">
                      <a:lnSpc>
                        <a:spcPct val="150000"/>
                      </a:lnSpc>
                      <a:defRPr sz="10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defRPr>
                    </a:lvl1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/>
                      <a:t>Realizing harmonious development between humans and nature.</a:t>
                    </a:r>
                    <a:endParaRPr kumimoji="1" lang="zh-CN" altLang="en-US" sz="1200" dirty="0"/>
                  </a:p>
                </p:txBody>
              </p:sp>
              <p:cxnSp>
                <p:nvCxnSpPr>
                  <p:cNvPr id="22" name="Straight Connector 21"/>
                  <p:cNvCxnSpPr/>
                  <p:nvPr/>
                </p:nvCxnSpPr>
                <p:spPr>
                  <a:xfrm>
                    <a:off x="1160477" y="4768960"/>
                    <a:ext cx="2286000" cy="0"/>
                  </a:xfrm>
                  <a:prstGeom prst="line">
                    <a:avLst/>
                  </a:prstGeom>
                  <a:ln w="12700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" name="Group 9"/>
              <p:cNvGrpSpPr/>
              <p:nvPr/>
            </p:nvGrpSpPr>
            <p:grpSpPr>
              <a:xfrm>
                <a:off x="8289160" y="3429000"/>
                <a:ext cx="3229740" cy="2705100"/>
                <a:chOff x="8289160" y="3429000"/>
                <a:chExt cx="3229740" cy="2705100"/>
              </a:xfrm>
            </p:grpSpPr>
            <p:sp>
              <p:nvSpPr>
                <p:cNvPr id="11" name="Rectangle: Rounded Corners 10"/>
                <p:cNvSpPr/>
                <p:nvPr/>
              </p:nvSpPr>
              <p:spPr>
                <a:xfrm>
                  <a:off x="8289160" y="3429000"/>
                  <a:ext cx="3229740" cy="2705100"/>
                </a:xfrm>
                <a:prstGeom prst="roundRect">
                  <a:avLst>
                    <a:gd name="adj" fmla="val 10000"/>
                  </a:avLst>
                </a:prstGeom>
                <a:solidFill>
                  <a:schemeClr val="tx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" name="TextBox 11"/>
                <p:cNvSpPr txBox="1"/>
                <p:nvPr/>
              </p:nvSpPr>
              <p:spPr>
                <a:xfrm>
                  <a:off x="9634030" y="3607181"/>
                  <a:ext cx="540000" cy="540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 w="12700" cap="flat">
                  <a:noFill/>
                  <a:prstDash val="solid"/>
                  <a:miter/>
                </a:ln>
                <a:effectLst>
                  <a:outerShdw blurRad="127000" dist="63500" dir="2700000" algn="tl" rotWithShape="0">
                    <a:schemeClr val="accent3">
                      <a:alpha val="40000"/>
                    </a:schemeClr>
                  </a:outerShdw>
                </a:effectLst>
              </p:spPr>
              <p:txBody>
                <a:bodyPr rtlCol="0" anchor="ctr"/>
                <a:lstStyle>
                  <a:defPPr>
                    <a:defRPr lang="zh-CN"/>
                  </a:defPPr>
                  <a:lvl1pPr>
                    <a:defRPr/>
                  </a:lvl1pPr>
                </a:lstStyle>
                <a:p>
                  <a:endParaRPr lang="zh-CN" altLang="en-US" dirty="0"/>
                </a:p>
              </p:txBody>
            </p:sp>
            <p:grpSp>
              <p:nvGrpSpPr>
                <p:cNvPr id="13" name="Group 12"/>
                <p:cNvGrpSpPr/>
                <p:nvPr/>
              </p:nvGrpSpPr>
              <p:grpSpPr>
                <a:xfrm>
                  <a:off x="8635266" y="4517929"/>
                  <a:ext cx="2537527" cy="1014283"/>
                  <a:chOff x="1034713" y="4336323"/>
                  <a:chExt cx="2537527" cy="1014283"/>
                </a:xfrm>
              </p:grpSpPr>
              <p:sp>
                <p:nvSpPr>
                  <p:cNvPr id="14" name="TextBox 13"/>
                  <p:cNvSpPr txBox="1"/>
                  <p:nvPr/>
                </p:nvSpPr>
                <p:spPr>
                  <a:xfrm>
                    <a:off x="1034713" y="4336323"/>
                    <a:ext cx="253752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b">
                    <a:normAutofit/>
                  </a:bodyPr>
                  <a:lstStyle/>
                  <a:p>
                    <a:pPr algn="ctr">
                      <a:lnSpc>
                        <a:spcPct val="100000"/>
                      </a:lnSpc>
                    </a:pPr>
                    <a:r>
                      <a:rPr lang="zh-CN" altLang="en-US" sz="1600" b="1" dirty="0">
                        <a:solidFill>
                          <a:schemeClr val="tx1"/>
                        </a:solidFill>
                        <a:effectLst/>
                      </a:rPr>
                      <a:t>Sustainable development</a:t>
                    </a:r>
                    <a:endParaRPr lang="zh-CN" altLang="en-US" sz="1600" b="1" dirty="0">
                      <a:solidFill>
                        <a:schemeClr val="tx1"/>
                      </a:solidFill>
                      <a:effectLst/>
                    </a:endParaRPr>
                  </a:p>
                </p:txBody>
              </p:sp>
              <p:sp>
                <p:nvSpPr>
                  <p:cNvPr id="15" name="TextBox 14"/>
                  <p:cNvSpPr txBox="1"/>
                  <p:nvPr/>
                </p:nvSpPr>
                <p:spPr>
                  <a:xfrm>
                    <a:off x="1034714" y="4916441"/>
                    <a:ext cx="2537526" cy="434165"/>
                  </a:xfrm>
                  <a:prstGeom prst="rect">
                    <a:avLst/>
                  </a:prstGeom>
                  <a:ln>
                    <a:noFill/>
                  </a:ln>
                </p:spPr>
                <p:txBody>
                  <a:bodyPr wrap="square" lIns="91440" tIns="45720" rIns="91440" bIns="45720" anchor="t">
                    <a:spAutoFit/>
                  </a:bodyPr>
                  <a:lstStyle>
                    <a:defPPr>
                      <a:defRPr lang="zh-CN"/>
                    </a:defPPr>
                    <a:lvl1pPr algn="ctr">
                      <a:lnSpc>
                        <a:spcPct val="150000"/>
                      </a:lnSpc>
                      <a:defRPr sz="10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defRPr>
                    </a:lvl1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/>
                      <a:t>Meeting human needs while preserving natural resources.</a:t>
                    </a:r>
                    <a:endParaRPr kumimoji="1" lang="zh-CN" altLang="en-US" sz="1200" dirty="0"/>
                  </a:p>
                </p:txBody>
              </p:sp>
              <p:cxnSp>
                <p:nvCxnSpPr>
                  <p:cNvPr id="16" name="Straight Connector 15"/>
                  <p:cNvCxnSpPr/>
                  <p:nvPr/>
                </p:nvCxnSpPr>
                <p:spPr>
                  <a:xfrm>
                    <a:off x="1160477" y="4768960"/>
                    <a:ext cx="2286000" cy="0"/>
                  </a:xfrm>
                  <a:prstGeom prst="line">
                    <a:avLst/>
                  </a:prstGeom>
                  <a:ln w="12700">
                    <a:solidFill>
                      <a:schemeClr val="accent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7" name="Freeform: Shape 6"/>
            <p:cNvSpPr/>
            <p:nvPr/>
          </p:nvSpPr>
          <p:spPr>
            <a:xfrm>
              <a:off x="9776162" y="3753513"/>
              <a:ext cx="255736" cy="280324"/>
            </a:xfrm>
            <a:custGeom>
              <a:avLst/>
              <a:gdLst>
                <a:gd name="connsiteX0" fmla="*/ 248770 w 495300"/>
                <a:gd name="connsiteY0" fmla="*/ 621 h 542925"/>
                <a:gd name="connsiteX1" fmla="*/ 496420 w 495300"/>
                <a:gd name="connsiteY1" fmla="*/ 248271 h 542925"/>
                <a:gd name="connsiteX2" fmla="*/ 324017 w 495300"/>
                <a:gd name="connsiteY2" fmla="*/ 484491 h 542925"/>
                <a:gd name="connsiteX3" fmla="*/ 346877 w 495300"/>
                <a:gd name="connsiteY3" fmla="*/ 524496 h 542925"/>
                <a:gd name="connsiteX4" fmla="*/ 420220 w 495300"/>
                <a:gd name="connsiteY4" fmla="*/ 524496 h 542925"/>
                <a:gd name="connsiteX5" fmla="*/ 420220 w 495300"/>
                <a:gd name="connsiteY5" fmla="*/ 543546 h 542925"/>
                <a:gd name="connsiteX6" fmla="*/ 77320 w 495300"/>
                <a:gd name="connsiteY6" fmla="*/ 543546 h 542925"/>
                <a:gd name="connsiteX7" fmla="*/ 77320 w 495300"/>
                <a:gd name="connsiteY7" fmla="*/ 524496 h 542925"/>
                <a:gd name="connsiteX8" fmla="*/ 150663 w 495300"/>
                <a:gd name="connsiteY8" fmla="*/ 524496 h 542925"/>
                <a:gd name="connsiteX9" fmla="*/ 173523 w 495300"/>
                <a:gd name="connsiteY9" fmla="*/ 484491 h 542925"/>
                <a:gd name="connsiteX10" fmla="*/ 1120 w 495300"/>
                <a:gd name="connsiteY10" fmla="*/ 248271 h 542925"/>
                <a:gd name="connsiteX11" fmla="*/ 248770 w 495300"/>
                <a:gd name="connsiteY11" fmla="*/ 621 h 542925"/>
                <a:gd name="connsiteX12" fmla="*/ 192573 w 495300"/>
                <a:gd name="connsiteY12" fmla="*/ 489254 h 542925"/>
                <a:gd name="connsiteX13" fmla="*/ 172570 w 495300"/>
                <a:gd name="connsiteY13" fmla="*/ 524496 h 542925"/>
                <a:gd name="connsiteX14" fmla="*/ 324970 w 495300"/>
                <a:gd name="connsiteY14" fmla="*/ 524496 h 542925"/>
                <a:gd name="connsiteX15" fmla="*/ 304967 w 495300"/>
                <a:gd name="connsiteY15" fmla="*/ 489254 h 542925"/>
                <a:gd name="connsiteX16" fmla="*/ 248770 w 495300"/>
                <a:gd name="connsiteY16" fmla="*/ 495921 h 542925"/>
                <a:gd name="connsiteX17" fmla="*/ 192573 w 495300"/>
                <a:gd name="connsiteY17" fmla="*/ 489254 h 542925"/>
                <a:gd name="connsiteX18" fmla="*/ 248770 w 495300"/>
                <a:gd name="connsiteY18" fmla="*/ 143496 h 542925"/>
                <a:gd name="connsiteX19" fmla="*/ 143995 w 495300"/>
                <a:gd name="connsiteY19" fmla="*/ 248271 h 542925"/>
                <a:gd name="connsiteX20" fmla="*/ 248770 w 495300"/>
                <a:gd name="connsiteY20" fmla="*/ 353046 h 542925"/>
                <a:gd name="connsiteX21" fmla="*/ 353545 w 495300"/>
                <a:gd name="connsiteY21" fmla="*/ 248271 h 542925"/>
                <a:gd name="connsiteX22" fmla="*/ 248770 w 495300"/>
                <a:gd name="connsiteY22" fmla="*/ 143496 h 542925"/>
                <a:gd name="connsiteX23" fmla="*/ 367833 w 495300"/>
                <a:gd name="connsiteY23" fmla="*/ 114921 h 542925"/>
                <a:gd name="connsiteX24" fmla="*/ 353545 w 495300"/>
                <a:gd name="connsiteY24" fmla="*/ 129209 h 542925"/>
                <a:gd name="connsiteX25" fmla="*/ 367833 w 495300"/>
                <a:gd name="connsiteY25" fmla="*/ 143496 h 542925"/>
                <a:gd name="connsiteX26" fmla="*/ 382120 w 495300"/>
                <a:gd name="connsiteY26" fmla="*/ 129209 h 542925"/>
                <a:gd name="connsiteX27" fmla="*/ 367833 w 495300"/>
                <a:gd name="connsiteY27" fmla="*/ 1149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95300" h="542925">
                  <a:moveTo>
                    <a:pt x="248770" y="621"/>
                  </a:moveTo>
                  <a:cubicBezTo>
                    <a:pt x="385930" y="621"/>
                    <a:pt x="496420" y="111111"/>
                    <a:pt x="496420" y="248271"/>
                  </a:cubicBezTo>
                  <a:cubicBezTo>
                    <a:pt x="496420" y="358761"/>
                    <a:pt x="424030" y="452106"/>
                    <a:pt x="324017" y="484491"/>
                  </a:cubicBezTo>
                  <a:lnTo>
                    <a:pt x="346877" y="524496"/>
                  </a:lnTo>
                  <a:lnTo>
                    <a:pt x="420220" y="524496"/>
                  </a:lnTo>
                  <a:lnTo>
                    <a:pt x="420220" y="543546"/>
                  </a:lnTo>
                  <a:lnTo>
                    <a:pt x="77320" y="543546"/>
                  </a:lnTo>
                  <a:lnTo>
                    <a:pt x="77320" y="524496"/>
                  </a:lnTo>
                  <a:lnTo>
                    <a:pt x="150663" y="524496"/>
                  </a:lnTo>
                  <a:lnTo>
                    <a:pt x="173523" y="484491"/>
                  </a:lnTo>
                  <a:cubicBezTo>
                    <a:pt x="73510" y="453059"/>
                    <a:pt x="1120" y="358761"/>
                    <a:pt x="1120" y="248271"/>
                  </a:cubicBezTo>
                  <a:cubicBezTo>
                    <a:pt x="1120" y="111111"/>
                    <a:pt x="111610" y="621"/>
                    <a:pt x="248770" y="621"/>
                  </a:cubicBezTo>
                  <a:close/>
                  <a:moveTo>
                    <a:pt x="192573" y="489254"/>
                  </a:moveTo>
                  <a:lnTo>
                    <a:pt x="172570" y="524496"/>
                  </a:lnTo>
                  <a:lnTo>
                    <a:pt x="324970" y="524496"/>
                  </a:lnTo>
                  <a:lnTo>
                    <a:pt x="304967" y="489254"/>
                  </a:lnTo>
                  <a:cubicBezTo>
                    <a:pt x="286870" y="493064"/>
                    <a:pt x="267820" y="495921"/>
                    <a:pt x="248770" y="495921"/>
                  </a:cubicBezTo>
                  <a:cubicBezTo>
                    <a:pt x="229720" y="495921"/>
                    <a:pt x="210670" y="493064"/>
                    <a:pt x="192573" y="489254"/>
                  </a:cubicBezTo>
                  <a:close/>
                  <a:moveTo>
                    <a:pt x="248770" y="143496"/>
                  </a:moveTo>
                  <a:cubicBezTo>
                    <a:pt x="190667" y="143496"/>
                    <a:pt x="143995" y="190169"/>
                    <a:pt x="143995" y="248271"/>
                  </a:cubicBezTo>
                  <a:cubicBezTo>
                    <a:pt x="143995" y="306374"/>
                    <a:pt x="190667" y="353046"/>
                    <a:pt x="248770" y="353046"/>
                  </a:cubicBezTo>
                  <a:cubicBezTo>
                    <a:pt x="306873" y="353046"/>
                    <a:pt x="353545" y="306374"/>
                    <a:pt x="353545" y="248271"/>
                  </a:cubicBezTo>
                  <a:cubicBezTo>
                    <a:pt x="353545" y="190169"/>
                    <a:pt x="306873" y="143496"/>
                    <a:pt x="248770" y="143496"/>
                  </a:cubicBezTo>
                  <a:close/>
                  <a:moveTo>
                    <a:pt x="367833" y="114921"/>
                  </a:moveTo>
                  <a:cubicBezTo>
                    <a:pt x="360213" y="114921"/>
                    <a:pt x="353545" y="121589"/>
                    <a:pt x="353545" y="129209"/>
                  </a:cubicBezTo>
                  <a:cubicBezTo>
                    <a:pt x="353545" y="136829"/>
                    <a:pt x="360213" y="143496"/>
                    <a:pt x="367833" y="143496"/>
                  </a:cubicBezTo>
                  <a:cubicBezTo>
                    <a:pt x="375452" y="143496"/>
                    <a:pt x="382120" y="136829"/>
                    <a:pt x="382120" y="129209"/>
                  </a:cubicBezTo>
                  <a:cubicBezTo>
                    <a:pt x="382120" y="121589"/>
                    <a:pt x="375452" y="114921"/>
                    <a:pt x="367833" y="1149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4" name="Title 33"/>
          <p:cNvSpPr>
            <a:spLocks noGrp="1"/>
          </p:cNvSpPr>
          <p:nvPr>
            <p:ph type="title"/>
          </p:nvPr>
        </p:nvSpPr>
        <p:spPr>
          <a:xfrm>
            <a:off x="562610" y="0"/>
            <a:ext cx="10956290" cy="1028700"/>
          </a:xfrm>
        </p:spPr>
        <p:txBody>
          <a:bodyPr wrap="square">
            <a:normAutofit/>
          </a:bodyPr>
          <a:lstStyle/>
          <a:p>
            <a:pPr lvl="0"/>
            <a:r>
              <a:rPr lang="en-US" dirty="0"/>
              <a:t>Respect nature for harmonious coexistence</a:t>
            </a:r>
            <a:endParaRPr lang="en-US" dirty="0"/>
          </a:p>
        </p:txBody>
      </p:sp>
      <p:pic>
        <p:nvPicPr>
          <p:cNvPr id="33" name="图片 3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/>
              <a:t>03. </a:t>
            </a:r>
            <a:r>
              <a:rPr kumimoji="1" lang="zh-CN" altLang="en-US" sz="2665" dirty="0">
                <a:sym typeface="+mn-ea"/>
              </a:rPr>
              <a:t>Environmental-friendly drift bottles</a:t>
            </a:r>
            <a:endParaRPr kumimoji="1" lang="zh-CN" altLang="en-US" sz="2665" dirty="0">
              <a:sym typeface="+mn-ea"/>
            </a:endParaRP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"/>
          </p:nvPr>
        </p:nvSpPr>
        <p:spPr/>
        <p:txBody>
          <a:bodyPr wrap="square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>
                <a:sym typeface="+mn-ea"/>
              </a:rPr>
              <a:t>Socializing and promoting environmental conservation concepts</a:t>
            </a:r>
            <a:endParaRPr kumimoji="1" lang="zh-CN" altLang="en-US" dirty="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16585" y="1431913"/>
            <a:ext cx="9445925" cy="5131395"/>
            <a:chOff x="1316585" y="1431913"/>
            <a:chExt cx="9445925" cy="5131395"/>
          </a:xfrm>
        </p:grpSpPr>
        <p:sp>
          <p:nvSpPr>
            <p:cNvPr id="13" name="椭圆 12"/>
            <p:cNvSpPr/>
            <p:nvPr/>
          </p:nvSpPr>
          <p:spPr>
            <a:xfrm>
              <a:off x="1631048" y="2404337"/>
              <a:ext cx="2328725" cy="2328725"/>
            </a:xfrm>
            <a:prstGeom prst="ellipse">
              <a:avLst/>
            </a:prstGeom>
            <a:blipFill rotWithShape="1">
              <a:blip r:embed="rId1"/>
              <a:srcRect/>
              <a:stretch>
                <a:fillRect l="-10000" r="-10000"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316585" y="5144718"/>
              <a:ext cx="2980603" cy="1418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algn="ctr">
                <a:lnSpc>
                  <a:spcPct val="120000"/>
                </a:lnSpc>
              </a:pPr>
              <a:r>
                <a:rPr sz="1200" dirty="0"/>
                <a:t>By releasing drift bottle content tagged with labels such as environmental protection, wind power, and new energy, users can earn a certain amount of environmental fund rewards based on the weather in their location.</a:t>
              </a:r>
              <a:endParaRPr sz="1200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745642" y="4838910"/>
              <a:ext cx="2122488" cy="307777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>
              <a:defPPr>
                <a:defRPr lang="zh-CN"/>
              </a:defPPr>
              <a:lvl1pPr algn="ctr">
                <a:defRPr sz="1400" b="1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1700" dirty="0">
                  <a:solidFill>
                    <a:schemeClr val="tx1"/>
                  </a:solidFill>
                </a:rPr>
                <a:t>#T</a:t>
              </a:r>
              <a:r>
                <a:rPr lang="en-US" altLang="zh-CN" sz="1700" dirty="0">
                  <a:solidFill>
                    <a:schemeClr val="tx1"/>
                  </a:solidFill>
                </a:rPr>
                <a:t>ag</a:t>
              </a:r>
              <a:endParaRPr lang="en-US" altLang="zh-CN" sz="1700" dirty="0">
                <a:solidFill>
                  <a:schemeClr val="tx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1947959" y="4317622"/>
              <a:ext cx="304462" cy="304460"/>
            </a:xfrm>
            <a:prstGeom prst="ellipse">
              <a:avLst/>
            </a:prstGeom>
            <a:solidFill>
              <a:schemeClr val="accent2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2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4817888" y="2404337"/>
              <a:ext cx="2328725" cy="2328725"/>
            </a:xfrm>
            <a:prstGeom prst="ellipse">
              <a:avLst/>
            </a:prstGeom>
            <a:blipFill rotWithShape="1">
              <a:blip r:embed="rId2"/>
              <a:srcRect/>
              <a:stretch>
                <a:fillRect l="-18360" r="-18360"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549246" y="5144718"/>
              <a:ext cx="2980603" cy="975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By releasing drift bottles, there's a chance to draw world-class rare creature NFTs, including both rare and common NFTs.</a:t>
              </a: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978303" y="4838910"/>
              <a:ext cx="2122488" cy="307777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>
              <a:defPPr>
                <a:defRPr lang="zh-CN"/>
              </a:defPPr>
              <a:lvl1pPr algn="ctr">
                <a:defRPr sz="1400" b="1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zh-CN" altLang="en-US" sz="1700" dirty="0">
                  <a:solidFill>
                    <a:schemeClr val="tx1"/>
                  </a:solidFill>
                </a:rPr>
                <a:t>Rare creature NFTs</a:t>
              </a:r>
              <a:endParaRPr lang="zh-CN" altLang="en-US" sz="1700" dirty="0">
                <a:solidFill>
                  <a:schemeClr val="tx1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5134799" y="4317622"/>
              <a:ext cx="304462" cy="304460"/>
            </a:xfrm>
            <a:prstGeom prst="ellipse">
              <a:avLst/>
            </a:prstGeom>
            <a:solidFill>
              <a:schemeClr val="accent5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5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rgbClr val="FFFFFF"/>
                </a:solidFill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8004728" y="2404337"/>
              <a:ext cx="2328725" cy="2328725"/>
            </a:xfrm>
            <a:prstGeom prst="ellipse">
              <a:avLst/>
            </a:prstGeom>
            <a:blipFill rotWithShape="1">
              <a:blip r:embed="rId3"/>
              <a:srcRect/>
              <a:stretch>
                <a:fillRect l="-25590" r="-25590"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781907" y="5144718"/>
              <a:ext cx="2980603" cy="1196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algn="ctr">
                <a:lnSpc>
                  <a:spcPct val="120000"/>
                </a:lnSpc>
              </a:pPr>
              <a:r>
                <a:rPr sz="1200" dirty="0"/>
                <a:t>Public solicitation of environmental conservation ideas, offering substantial rewards in environmental funds and the opportunity for official public investment and promotion.</a:t>
              </a:r>
              <a:endParaRPr sz="1200" dirty="0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8210964" y="4838910"/>
              <a:ext cx="2122488" cy="307777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>
              <a:defPPr>
                <a:defRPr lang="zh-CN"/>
              </a:defPPr>
              <a:lvl1pPr algn="ctr">
                <a:defRPr sz="1400" b="1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zh-CN" altLang="en-US" sz="1700" dirty="0">
                  <a:solidFill>
                    <a:schemeClr val="tx1"/>
                  </a:solidFill>
                </a:rPr>
                <a:t>Idea collection</a:t>
              </a:r>
              <a:endParaRPr lang="zh-CN" altLang="en-US" sz="1700" dirty="0">
                <a:solidFill>
                  <a:schemeClr val="tx1"/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8321639" y="4317622"/>
              <a:ext cx="304462" cy="304460"/>
            </a:xfrm>
            <a:prstGeom prst="ellipse">
              <a:avLst/>
            </a:prstGeom>
            <a:solidFill>
              <a:schemeClr val="accent4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4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3065433" y="1431913"/>
              <a:ext cx="6061134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solidFill>
                    <a:schemeClr val="tx1"/>
                  </a:solidFill>
                </a:rPr>
                <a:t>Drift bottle gameplay</a:t>
              </a:r>
              <a:endParaRPr kumimoji="0" lang="zh-CN" altLang="en-US" sz="2400" b="1" i="0" u="none" strike="noStrike" kern="1200" cap="none" spc="0" normalizeH="0" baseline="0" noProof="0" dirty="0">
                <a:solidFill>
                  <a:schemeClr val="tx1"/>
                </a:solidFill>
              </a:endParaRPr>
            </a:p>
          </p:txBody>
        </p:sp>
      </p:grpSp>
      <p:sp>
        <p:nvSpPr>
          <p:cNvPr id="34" name="Title 33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dirty="0"/>
              <a:t>Concern for the fate of the Earth</a:t>
            </a:r>
            <a:endParaRPr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16585" y="1431913"/>
            <a:ext cx="9445925" cy="4688800"/>
            <a:chOff x="1316585" y="1431913"/>
            <a:chExt cx="9445925" cy="4688800"/>
          </a:xfrm>
        </p:grpSpPr>
        <p:sp>
          <p:nvSpPr>
            <p:cNvPr id="13" name="椭圆 12"/>
            <p:cNvSpPr/>
            <p:nvPr/>
          </p:nvSpPr>
          <p:spPr>
            <a:xfrm>
              <a:off x="1631048" y="2404337"/>
              <a:ext cx="2328725" cy="2328725"/>
            </a:xfrm>
            <a:prstGeom prst="ellipse">
              <a:avLst/>
            </a:prstGeom>
            <a:blipFill rotWithShape="1">
              <a:blip r:embed="rId1"/>
              <a:srcRect/>
              <a:stretch>
                <a:fillRect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316585" y="5144718"/>
              <a:ext cx="2980603" cy="755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algn="ctr">
                <a:lnSpc>
                  <a:spcPct val="120000"/>
                </a:lnSpc>
              </a:pPr>
              <a:r>
                <a:rPr sz="1200" dirty="0"/>
                <a:t>If you release more than 4 drift bottles within a week, you can receive a fund reward.</a:t>
              </a:r>
              <a:endParaRPr sz="1200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745642" y="4838910"/>
              <a:ext cx="2122488" cy="307777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>
              <a:defPPr>
                <a:defRPr lang="zh-CN"/>
              </a:defPPr>
              <a:lvl1pPr algn="ctr">
                <a:defRPr sz="1400" b="1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sz="1700" dirty="0">
                  <a:solidFill>
                    <a:schemeClr val="tx1"/>
                  </a:solidFill>
                </a:rPr>
                <a:t>Weekly small goals</a:t>
              </a:r>
              <a:endParaRPr sz="1700" dirty="0">
                <a:solidFill>
                  <a:schemeClr val="tx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1947959" y="4317622"/>
              <a:ext cx="304462" cy="304460"/>
            </a:xfrm>
            <a:prstGeom prst="ellipse">
              <a:avLst/>
            </a:prstGeom>
            <a:solidFill>
              <a:schemeClr val="accent2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2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4817888" y="2404337"/>
              <a:ext cx="2328725" cy="2328725"/>
            </a:xfrm>
            <a:prstGeom prst="ellipse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549246" y="5144718"/>
              <a:ext cx="2980603" cy="533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You can draw fund rewards based on the number of likes your posts receive.</a:t>
              </a: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978303" y="4838910"/>
              <a:ext cx="2122488" cy="307777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>
              <a:defPPr>
                <a:defRPr lang="zh-CN"/>
              </a:defPPr>
              <a:lvl1pPr algn="ctr">
                <a:defRPr sz="1400" b="1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zh-CN" altLang="en-US" sz="1700" dirty="0">
                  <a:solidFill>
                    <a:schemeClr val="tx1"/>
                  </a:solidFill>
                </a:rPr>
                <a:t>Praise the battle </a:t>
              </a:r>
              <a:endParaRPr lang="zh-CN" altLang="en-US" sz="1700" dirty="0">
                <a:solidFill>
                  <a:schemeClr val="tx1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5134799" y="4317622"/>
              <a:ext cx="304462" cy="304460"/>
            </a:xfrm>
            <a:prstGeom prst="ellipse">
              <a:avLst/>
            </a:prstGeom>
            <a:solidFill>
              <a:schemeClr val="accent5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5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rgbClr val="FFFFFF"/>
                </a:solidFill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8004728" y="2404337"/>
              <a:ext cx="2328725" cy="2328725"/>
            </a:xfrm>
            <a:prstGeom prst="ellipse">
              <a:avLst/>
            </a:prstGeom>
            <a:blipFill rotWithShape="1">
              <a:blip r:embed="rId3"/>
              <a:srcRect/>
              <a:stretch>
                <a:fillRect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781907" y="5144718"/>
              <a:ext cx="2980603" cy="975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algn="ctr">
                <a:lnSpc>
                  <a:spcPct val="120000"/>
                </a:lnSpc>
              </a:pPr>
              <a:r>
                <a:rPr sz="1200" dirty="0"/>
                <a:t>Completing paid content publication and passing review within the task period can earn you a substantial amount of environmental fund rewards.</a:t>
              </a:r>
              <a:endParaRPr sz="1200" dirty="0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8210964" y="4838910"/>
              <a:ext cx="2122488" cy="307777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>
              <a:defPPr>
                <a:defRPr lang="zh-CN"/>
              </a:defPPr>
              <a:lvl1pPr algn="ctr">
                <a:defRPr sz="1400" b="1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zh-CN" altLang="en-US" sz="1700" dirty="0">
                  <a:solidFill>
                    <a:schemeClr val="tx1"/>
                  </a:solidFill>
                </a:rPr>
                <a:t>Classroom incentive program</a:t>
              </a:r>
              <a:endParaRPr lang="zh-CN" altLang="en-US" sz="1700" dirty="0">
                <a:solidFill>
                  <a:schemeClr val="tx1"/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8321639" y="4317622"/>
              <a:ext cx="304462" cy="304460"/>
            </a:xfrm>
            <a:prstGeom prst="ellipse">
              <a:avLst/>
            </a:prstGeom>
            <a:solidFill>
              <a:schemeClr val="accent4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4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3065433" y="1431913"/>
              <a:ext cx="6061134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lang="zh-CN" altLang="en-US" sz="2400" b="1" noProof="0" dirty="0">
                  <a:sym typeface="+mn-ea"/>
                </a:rPr>
                <a:t>Drift bottle gameplay</a:t>
              </a:r>
              <a:endParaRPr kumimoji="0" lang="zh-CN" altLang="en-US" sz="2400" b="1" i="0" u="none" strike="noStrike" kern="1200" cap="none" spc="0" normalizeH="0" baseline="0" noProof="0" dirty="0">
                <a:solidFill>
                  <a:schemeClr val="tx1"/>
                </a:solidFill>
              </a:endParaRPr>
            </a:p>
          </p:txBody>
        </p:sp>
      </p:grpSp>
      <p:sp>
        <p:nvSpPr>
          <p:cNvPr id="34" name="Title 33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dirty="0"/>
              <a:t>Environmental conservation small goals</a:t>
            </a:r>
            <a:endParaRPr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893437" y="1402825"/>
            <a:ext cx="8773886" cy="4322873"/>
            <a:chOff x="1893437" y="1402825"/>
            <a:chExt cx="8773886" cy="4322873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893437" y="3185383"/>
              <a:ext cx="8773886" cy="2540315"/>
              <a:chOff x="1952210" y="3185383"/>
              <a:chExt cx="8773886" cy="2540315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1952210" y="3185383"/>
                <a:ext cx="3847641" cy="1071433"/>
                <a:chOff x="1561053" y="2192467"/>
                <a:chExt cx="3354933" cy="934231"/>
              </a:xfrm>
            </p:grpSpPr>
            <p:sp>
              <p:nvSpPr>
                <p:cNvPr id="73" name="圆角矩形 72"/>
                <p:cNvSpPr/>
                <p:nvPr/>
              </p:nvSpPr>
              <p:spPr>
                <a:xfrm>
                  <a:off x="1561053" y="2192467"/>
                  <a:ext cx="936000" cy="934231"/>
                </a:xfrm>
                <a:prstGeom prst="roundRect">
                  <a:avLst>
                    <a:gd name="adj" fmla="val 15000"/>
                  </a:avLst>
                </a:prstGeom>
                <a:blipFill rotWithShape="1">
                  <a:blip r:embed="rId1"/>
                  <a:srcRect/>
                  <a:stretch>
                    <a:fillRect l="-25050" r="-25050"/>
                  </a:stretch>
                </a:blipFill>
                <a:ln w="38100">
                  <a:noFill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noAutofit/>
                </a:bodyPr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74" name="圆角矩形 73"/>
                <p:cNvSpPr/>
                <p:nvPr/>
              </p:nvSpPr>
              <p:spPr>
                <a:xfrm>
                  <a:off x="2654008" y="2192467"/>
                  <a:ext cx="2261978" cy="934231"/>
                </a:xfrm>
                <a:prstGeom prst="roundRect">
                  <a:avLst>
                    <a:gd name="adj" fmla="val 15000"/>
                  </a:avLst>
                </a:prstGeom>
                <a:solidFill>
                  <a:schemeClr val="accent1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en-US" altLang="zh-CN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文本框 74"/>
                <p:cNvSpPr txBox="1"/>
                <p:nvPr/>
              </p:nvSpPr>
              <p:spPr>
                <a:xfrm>
                  <a:off x="2654003" y="2323799"/>
                  <a:ext cx="1267176" cy="295201"/>
                </a:xfrm>
                <a:prstGeom prst="rect">
                  <a:avLst/>
                </a:prstGeom>
                <a:noFill/>
              </p:spPr>
              <p:txBody>
                <a:bodyPr wrap="none" anchor="b">
                  <a:normAutofit lnSpcReduction="10000"/>
                </a:bodyPr>
                <a:lstStyle/>
                <a:p>
                  <a:pPr algn="l">
                    <a:lnSpc>
                      <a:spcPct val="100000"/>
                    </a:lnSpc>
                  </a:pPr>
                  <a:r>
                    <a:rPr lang="zh-CN" altLang="en-US" sz="1600" b="1" dirty="0">
                      <a:solidFill>
                        <a:schemeClr val="accent1"/>
                      </a:solidFill>
                    </a:rPr>
                    <a:t>Environmental activities</a:t>
                  </a:r>
                  <a:endParaRPr lang="zh-CN" altLang="en-US" sz="1600" b="1" dirty="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76" name="矩形 75"/>
                <p:cNvSpPr/>
                <p:nvPr/>
              </p:nvSpPr>
              <p:spPr>
                <a:xfrm>
                  <a:off x="2654028" y="2678603"/>
                  <a:ext cx="2141101" cy="295114"/>
                </a:xfrm>
                <a:prstGeom prst="rect">
                  <a:avLst/>
                </a:prstGeom>
                <a:noFill/>
                <a:ln w="57150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0000" tIns="0" rIns="90000" bIns="0" numCol="1" spcCol="0" rtlCol="0" fromWordArt="0" anchor="t" anchorCtr="0" forceAA="0" compatLnSpc="1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solidFill>
                        <a:schemeClr val="tx1"/>
                      </a:solidFill>
                    </a:rPr>
                    <a:t>Organizing public environmental conservation activities.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6509696" y="3185383"/>
                <a:ext cx="3847466" cy="1071433"/>
                <a:chOff x="1561053" y="2192467"/>
                <a:chExt cx="3354780" cy="934231"/>
              </a:xfrm>
            </p:grpSpPr>
            <p:sp>
              <p:nvSpPr>
                <p:cNvPr id="93" name="圆角矩形 92"/>
                <p:cNvSpPr/>
                <p:nvPr/>
              </p:nvSpPr>
              <p:spPr>
                <a:xfrm>
                  <a:off x="1561053" y="2192467"/>
                  <a:ext cx="936000" cy="934231"/>
                </a:xfrm>
                <a:prstGeom prst="roundRect">
                  <a:avLst>
                    <a:gd name="adj" fmla="val 15000"/>
                  </a:avLst>
                </a:prstGeom>
                <a:blipFill rotWithShape="1">
                  <a:blip r:embed="rId2"/>
                  <a:srcRect/>
                  <a:stretch>
                    <a:fillRect l="-19000" r="-4000"/>
                  </a:stretch>
                </a:blipFill>
                <a:ln w="38100">
                  <a:noFill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noAutofit/>
                </a:bodyPr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2654028" y="2192467"/>
                  <a:ext cx="2261805" cy="934067"/>
                </a:xfrm>
                <a:prstGeom prst="roundRect">
                  <a:avLst>
                    <a:gd name="adj" fmla="val 15000"/>
                  </a:avLst>
                </a:prstGeom>
                <a:solidFill>
                  <a:schemeClr val="accent6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en-US" altLang="zh-CN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文本框 94"/>
                <p:cNvSpPr txBox="1"/>
                <p:nvPr/>
              </p:nvSpPr>
              <p:spPr>
                <a:xfrm>
                  <a:off x="2654004" y="2264002"/>
                  <a:ext cx="1267176" cy="295201"/>
                </a:xfrm>
                <a:prstGeom prst="rect">
                  <a:avLst/>
                </a:prstGeom>
                <a:noFill/>
              </p:spPr>
              <p:txBody>
                <a:bodyPr wrap="none" anchor="b">
                  <a:normAutofit lnSpcReduction="10000"/>
                </a:bodyPr>
                <a:lstStyle/>
                <a:p>
                  <a:pPr algn="l">
                    <a:lnSpc>
                      <a:spcPct val="100000"/>
                    </a:lnSpc>
                  </a:pPr>
                  <a:r>
                    <a:rPr lang="zh-CN" altLang="en-US" sz="1600" b="1" dirty="0">
                      <a:solidFill>
                        <a:schemeClr val="accent6"/>
                      </a:solidFill>
                    </a:rPr>
                    <a:t>AI</a:t>
                  </a:r>
                  <a:r>
                    <a:rPr lang="en-US" altLang="zh-CN" sz="1600" b="1" dirty="0">
                      <a:solidFill>
                        <a:schemeClr val="accent6"/>
                      </a:solidFill>
                    </a:rPr>
                    <a:t> + </a:t>
                  </a:r>
                  <a:r>
                    <a:rPr lang="zh-CN" altLang="en-US" sz="1600" b="1" dirty="0">
                      <a:solidFill>
                        <a:schemeClr val="accent6"/>
                      </a:solidFill>
                    </a:rPr>
                    <a:t>Promotion</a:t>
                  </a:r>
                  <a:endParaRPr lang="zh-CN" altLang="en-US" sz="1600" b="1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2654028" y="2619358"/>
                  <a:ext cx="2261805" cy="289024"/>
                </a:xfrm>
                <a:prstGeom prst="rect">
                  <a:avLst/>
                </a:prstGeom>
                <a:noFill/>
                <a:ln w="57150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0000" tIns="0" rIns="90000" bIns="0" numCol="1" spcCol="0" rtlCol="0" fromWordArt="0" anchor="t" anchorCtr="0" forceAA="0" compatLnSpc="1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solidFill>
                        <a:schemeClr val="tx1"/>
                      </a:solidFill>
                    </a:rPr>
                    <a:t>Promote environmental conservation concepts drift bottles.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组合 96"/>
              <p:cNvGrpSpPr/>
              <p:nvPr/>
            </p:nvGrpSpPr>
            <p:grpSpPr>
              <a:xfrm>
                <a:off x="1952210" y="4654265"/>
                <a:ext cx="3847641" cy="1071433"/>
                <a:chOff x="1561053" y="2192467"/>
                <a:chExt cx="3354933" cy="934231"/>
              </a:xfrm>
            </p:grpSpPr>
            <p:sp>
              <p:nvSpPr>
                <p:cNvPr id="98" name="圆角矩形 97"/>
                <p:cNvSpPr/>
                <p:nvPr/>
              </p:nvSpPr>
              <p:spPr>
                <a:xfrm>
                  <a:off x="1561053" y="2192467"/>
                  <a:ext cx="936000" cy="934231"/>
                </a:xfrm>
                <a:prstGeom prst="roundRect">
                  <a:avLst>
                    <a:gd name="adj" fmla="val 15000"/>
                  </a:avLst>
                </a:prstGeom>
                <a:blipFill rotWithShape="0">
                  <a:blip r:embed="rId3"/>
                  <a:srcRect/>
                  <a:stretch>
                    <a:fillRect l="-25050" r="-25050"/>
                  </a:stretch>
                </a:blipFill>
                <a:ln w="38100">
                  <a:noFill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noAutofit/>
                </a:bodyPr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99" name="圆角矩形 98"/>
                <p:cNvSpPr/>
                <p:nvPr/>
              </p:nvSpPr>
              <p:spPr>
                <a:xfrm>
                  <a:off x="2654008" y="2192467"/>
                  <a:ext cx="2261978" cy="934231"/>
                </a:xfrm>
                <a:prstGeom prst="roundRect">
                  <a:avLst>
                    <a:gd name="adj" fmla="val 15000"/>
                  </a:avLst>
                </a:prstGeom>
                <a:solidFill>
                  <a:schemeClr val="accent3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en-US" altLang="zh-CN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0" name="文本框 99"/>
                <p:cNvSpPr txBox="1"/>
                <p:nvPr/>
              </p:nvSpPr>
              <p:spPr>
                <a:xfrm>
                  <a:off x="2654003" y="2326568"/>
                  <a:ext cx="1267176" cy="295201"/>
                </a:xfrm>
                <a:prstGeom prst="rect">
                  <a:avLst/>
                </a:prstGeom>
                <a:noFill/>
              </p:spPr>
              <p:txBody>
                <a:bodyPr wrap="none" anchor="b">
                  <a:normAutofit lnSpcReduction="10000"/>
                </a:bodyPr>
                <a:lstStyle/>
                <a:p>
                  <a:pPr algn="l">
                    <a:lnSpc>
                      <a:spcPct val="100000"/>
                    </a:lnSpc>
                  </a:pPr>
                  <a:r>
                    <a:rPr lang="zh-CN" altLang="en-US" sz="1600" b="1" dirty="0">
                      <a:solidFill>
                        <a:schemeClr val="accent3"/>
                      </a:solidFill>
                    </a:rPr>
                    <a:t>Policy Sweep-through</a:t>
                  </a:r>
                  <a:endParaRPr lang="zh-CN" altLang="en-US" sz="1600" b="1" dirty="0">
                    <a:solidFill>
                      <a:schemeClr val="accent3"/>
                    </a:solidFill>
                  </a:endParaRPr>
                </a:p>
              </p:txBody>
            </p:sp>
            <p:sp>
              <p:nvSpPr>
                <p:cNvPr id="101" name="矩形 100"/>
                <p:cNvSpPr/>
                <p:nvPr/>
              </p:nvSpPr>
              <p:spPr>
                <a:xfrm>
                  <a:off x="2654028" y="2688569"/>
                  <a:ext cx="2152175" cy="272413"/>
                </a:xfrm>
                <a:prstGeom prst="rect">
                  <a:avLst/>
                </a:prstGeom>
                <a:noFill/>
                <a:ln w="57150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0000" tIns="0" rIns="90000" bIns="0" numCol="1" spcCol="0" rtlCol="0" fromWordArt="0" anchor="t" anchorCtr="0" forceAA="0" compatLnSpc="1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solidFill>
                        <a:schemeClr val="tx1"/>
                      </a:solidFill>
                    </a:rPr>
                    <a:t>Users can scan the QR code to learn about environmental issues.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2" name="组合 101"/>
              <p:cNvGrpSpPr/>
              <p:nvPr/>
            </p:nvGrpSpPr>
            <p:grpSpPr>
              <a:xfrm>
                <a:off x="6509696" y="4654265"/>
                <a:ext cx="4216400" cy="1071433"/>
                <a:chOff x="1561053" y="2192467"/>
                <a:chExt cx="3676471" cy="934231"/>
              </a:xfrm>
            </p:grpSpPr>
            <p:sp>
              <p:nvSpPr>
                <p:cNvPr id="103" name="圆角矩形 102"/>
                <p:cNvSpPr/>
                <p:nvPr/>
              </p:nvSpPr>
              <p:spPr>
                <a:xfrm>
                  <a:off x="1561053" y="2192467"/>
                  <a:ext cx="936000" cy="934231"/>
                </a:xfrm>
                <a:prstGeom prst="roundRect">
                  <a:avLst>
                    <a:gd name="adj" fmla="val 15000"/>
                  </a:avLst>
                </a:prstGeom>
                <a:blipFill rotWithShape="1">
                  <a:blip r:embed="rId4"/>
                  <a:srcRect/>
                  <a:stretch>
                    <a:fillRect l="1000" t="-60000" r="1000"/>
                  </a:stretch>
                </a:blipFill>
                <a:ln w="38100">
                  <a:noFill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noAutofit/>
                </a:bodyPr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04" name="圆角矩形 103"/>
                <p:cNvSpPr/>
                <p:nvPr/>
              </p:nvSpPr>
              <p:spPr>
                <a:xfrm>
                  <a:off x="2654008" y="2192467"/>
                  <a:ext cx="2261978" cy="934231"/>
                </a:xfrm>
                <a:prstGeom prst="roundRect">
                  <a:avLst>
                    <a:gd name="adj" fmla="val 15000"/>
                  </a:avLst>
                </a:prstGeom>
                <a:solidFill>
                  <a:schemeClr val="accent4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en-US" altLang="zh-CN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文本框 104"/>
                <p:cNvSpPr txBox="1"/>
                <p:nvPr/>
              </p:nvSpPr>
              <p:spPr>
                <a:xfrm>
                  <a:off x="2654004" y="2269538"/>
                  <a:ext cx="1267176" cy="295201"/>
                </a:xfrm>
                <a:prstGeom prst="rect">
                  <a:avLst/>
                </a:prstGeom>
                <a:noFill/>
              </p:spPr>
              <p:txBody>
                <a:bodyPr wrap="none" anchor="b">
                  <a:normAutofit lnSpcReduction="10000"/>
                </a:bodyPr>
                <a:lstStyle/>
                <a:p>
                  <a:pPr algn="l">
                    <a:lnSpc>
                      <a:spcPct val="100000"/>
                    </a:lnSpc>
                  </a:pPr>
                  <a:r>
                    <a:rPr lang="zh-CN" altLang="en-US" sz="1600" b="1" dirty="0">
                      <a:solidFill>
                        <a:schemeClr val="accent4"/>
                      </a:solidFill>
                    </a:rPr>
                    <a:t>Promise </a:t>
                  </a:r>
                  <a:endParaRPr lang="zh-CN" altLang="en-US" sz="1600" b="1" dirty="0">
                    <a:solidFill>
                      <a:schemeClr val="accent4"/>
                    </a:solidFill>
                  </a:endParaRPr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2654028" y="2645382"/>
                  <a:ext cx="2583496" cy="447378"/>
                </a:xfrm>
                <a:prstGeom prst="rect">
                  <a:avLst/>
                </a:prstGeom>
                <a:noFill/>
                <a:ln w="57150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0000" tIns="0" rIns="90000" bIns="0" numCol="1" spcCol="0" rtlCol="0" fromWordArt="0" anchor="t" anchorCtr="0" forceAA="0" compatLnSpc="1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sz="1200" dirty="0">
                      <a:solidFill>
                        <a:schemeClr val="tx1"/>
                      </a:solidFill>
                    </a:rPr>
                    <a:t>Make a donation to the organization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.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08" name="矩形 107"/>
            <p:cNvSpPr/>
            <p:nvPr/>
          </p:nvSpPr>
          <p:spPr>
            <a:xfrm>
              <a:off x="2032984" y="1402825"/>
              <a:ext cx="8126033" cy="815667"/>
            </a:xfrm>
            <a:prstGeom prst="rect">
              <a:avLst/>
            </a:prstGeom>
          </p:spPr>
          <p:txBody>
            <a:bodyPr wrap="none" anchor="b" anchorCtr="0">
              <a:noAutofit/>
            </a:bodyPr>
            <a:lstStyle/>
            <a:p>
              <a:pPr algn="ctr">
                <a:lnSpc>
                  <a:spcPct val="100000"/>
                </a:lnSpc>
                <a:buSzPct val="25000"/>
              </a:pPr>
              <a:r>
                <a:rPr lang="zh-CN" altLang="en-US" sz="2400" b="1" dirty="0">
                  <a:solidFill>
                    <a:schemeClr val="tx1"/>
                  </a:solidFill>
                </a:rPr>
                <a:t>Promoting environmental protection from multiple perspectives</a:t>
              </a:r>
              <a:endParaRPr lang="zh-CN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5941061" y="2358381"/>
              <a:ext cx="309880" cy="3124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200">
                  <a:solidFill>
                    <a:schemeClr val="bg1">
                      <a:lumMod val="50000"/>
                    </a:schemeClr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endParaRPr lang="zh-CN" altLang="en-US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2" name="Title 111"/>
          <p:cNvSpPr>
            <a:spLocks noGrp="1"/>
          </p:cNvSpPr>
          <p:nvPr>
            <p:ph type="title"/>
          </p:nvPr>
        </p:nvSpPr>
        <p:spPr>
          <a:xfrm>
            <a:off x="165735" y="234315"/>
            <a:ext cx="9556115" cy="1028700"/>
          </a:xfrm>
        </p:spPr>
        <p:txBody>
          <a:bodyPr wrap="square">
            <a:noAutofit/>
          </a:bodyPr>
          <a:lstStyle/>
          <a:p>
            <a:pPr lvl="0"/>
            <a:r>
              <a:rPr lang="en-US" sz="3600" dirty="0"/>
              <a:t>Considering environmental conservation from multiple perspectives</a:t>
            </a:r>
            <a:endParaRPr lang="en-US" sz="3600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/>
              <a:t>04.</a:t>
            </a:r>
            <a:r>
              <a:rPr kumimoji="1" lang="zh-CN" altLang="en-US" dirty="0">
                <a:sym typeface="+mn-ea"/>
              </a:rPr>
              <a:t>Environmental fund</a:t>
            </a:r>
            <a:r>
              <a:rPr kumimoji="1" lang="en-US" altLang="zh-CN" dirty="0">
                <a:sym typeface="+mn-ea"/>
              </a:rPr>
              <a:t> </a:t>
            </a:r>
            <a:endParaRPr kumimoji="1" lang="zh-CN" altLang="en-US" dirty="0">
              <a:sym typeface="+mn-ea"/>
            </a:endParaRP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"/>
            <p:custDataLst>
              <p:tags r:id="rId1"/>
            </p:custDataLst>
          </p:nvPr>
        </p:nvSpPr>
        <p:spPr/>
        <p:txBody>
          <a:bodyPr wrap="square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>
                <a:sym typeface="+mn-ea"/>
              </a:rPr>
              <a:t>The role of environmental funds in environmental conservation</a:t>
            </a:r>
            <a:endParaRPr kumimoji="1" lang="zh-CN" altLang="en-US" dirty="0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60397" y="1145032"/>
            <a:ext cx="10847289" cy="4284816"/>
            <a:chOff x="660397" y="1145032"/>
            <a:chExt cx="10847289" cy="4284816"/>
          </a:xfrm>
        </p:grpSpPr>
        <p:grpSp>
          <p:nvGrpSpPr>
            <p:cNvPr id="15" name="Group 14"/>
            <p:cNvGrpSpPr/>
            <p:nvPr/>
          </p:nvGrpSpPr>
          <p:grpSpPr>
            <a:xfrm>
              <a:off x="660397" y="3871119"/>
              <a:ext cx="5028149" cy="1558729"/>
              <a:chOff x="660397" y="3871119"/>
              <a:chExt cx="5028149" cy="1558729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660397" y="3871119"/>
                <a:ext cx="5028149" cy="1558729"/>
                <a:chOff x="6505891" y="1434516"/>
                <a:chExt cx="4041530" cy="1175333"/>
              </a:xfrm>
            </p:grpSpPr>
            <p:sp>
              <p:nvSpPr>
                <p:cNvPr id="18" name="Rectangle: Rounded Corners 17"/>
                <p:cNvSpPr/>
                <p:nvPr/>
              </p:nvSpPr>
              <p:spPr>
                <a:xfrm>
                  <a:off x="6505891" y="1434516"/>
                  <a:ext cx="4041530" cy="1175333"/>
                </a:xfrm>
                <a:prstGeom prst="roundRect">
                  <a:avLst>
                    <a:gd name="adj" fmla="val 7400"/>
                  </a:avLst>
                </a:prstGeom>
                <a:solidFill>
                  <a:srgbClr val="FFFFFF"/>
                </a:solidFill>
                <a:ln w="12700" cap="rnd">
                  <a:noFill/>
                  <a:prstDash val="solid"/>
                  <a:round/>
                </a:ln>
                <a:effectLst>
                  <a:outerShdw blurRad="254000" dist="127000" algn="ctr" rotWithShape="0">
                    <a:schemeClr val="bg1">
                      <a:lumMod val="65000"/>
                      <a:alpha val="2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/>
                <a:p>
                  <a:pPr algn="ctr" defTabSz="914400"/>
                  <a:endParaRPr lang="zh-CN" altLang="en-US" sz="2000" b="1" dirty="0"/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>
                  <a:off x="7284324" y="1436236"/>
                  <a:ext cx="2802540" cy="301696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normAutofit/>
                </a:bodyPr>
                <a:lstStyle/>
                <a:p>
                  <a:pPr algn="l">
                    <a:lnSpc>
                      <a:spcPct val="100000"/>
                    </a:lnSpc>
                  </a:pPr>
                  <a:r>
                    <a:rPr lang="zh-CN" altLang="en-US" sz="1600" b="1" dirty="0">
                      <a:solidFill>
                        <a:schemeClr val="bg2">
                          <a:lumMod val="10000"/>
                        </a:schemeClr>
                      </a:solidFill>
                    </a:rPr>
                    <a:t>Redeemable</a:t>
                  </a:r>
                  <a:endParaRPr lang="zh-CN" altLang="en-US" sz="1600" b="1" dirty="0">
                    <a:solidFill>
                      <a:schemeClr val="bg2">
                        <a:lumMod val="10000"/>
                      </a:schemeClr>
                    </a:solidFill>
                  </a:endParaRP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7284252" y="1692116"/>
                  <a:ext cx="3262993" cy="9039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lnSpc>
                      <a:spcPct val="150000"/>
                    </a:lnSpc>
                  </a:pPr>
                  <a:r>
                    <a:rPr lang="en-US" sz="1200">
                      <a:solidFill>
                        <a:srgbClr val="000000"/>
                      </a:solidFill>
                      <a:highlight>
                        <a:srgbClr val="FFFFFF">
                          <a:alpha val="0"/>
                        </a:srgbClr>
                      </a:highlight>
                      <a:latin typeface="微软雅黑"/>
                      <a:sym typeface="+mn-ea"/>
                    </a:rPr>
                    <a:t>Exchange for various environmentally friendly products, such as renewable energy products, eco-friendly household items, as well as unique environmental certificates.</a:t>
                  </a:r>
                  <a:endParaRPr lang="en-US" sz="1200">
                    <a:solidFill>
                      <a:srgbClr val="000000"/>
                    </a:solidFill>
                    <a:highlight>
                      <a:srgbClr val="FFFFFF">
                        <a:alpha val="0"/>
                      </a:srgbClr>
                    </a:highlight>
                    <a:latin typeface="微软雅黑"/>
                    <a:sym typeface="+mn-ea"/>
                  </a:endParaRPr>
                </a:p>
              </p:txBody>
            </p:sp>
          </p:grpSp>
          <p:grpSp>
            <p:nvGrpSpPr>
              <p:cNvPr id="2" name="Group 1"/>
              <p:cNvGrpSpPr/>
              <p:nvPr/>
            </p:nvGrpSpPr>
            <p:grpSpPr>
              <a:xfrm>
                <a:off x="993395" y="4080316"/>
                <a:ext cx="540000" cy="540000"/>
                <a:chOff x="2832175" y="5599496"/>
                <a:chExt cx="540000" cy="540000"/>
              </a:xfrm>
            </p:grpSpPr>
            <p:sp>
              <p:nvSpPr>
                <p:cNvPr id="3" name="TextBox 2"/>
                <p:cNvSpPr txBox="1"/>
                <p:nvPr/>
              </p:nvSpPr>
              <p:spPr>
                <a:xfrm>
                  <a:off x="2832175" y="5599496"/>
                  <a:ext cx="540000" cy="540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effectLst>
                  <a:outerShdw blurRad="254000" dist="127000" algn="tl" rotWithShape="0">
                    <a:schemeClr val="accent1">
                      <a:alpha val="30000"/>
                    </a:schemeClr>
                  </a:outerShdw>
                </a:effectLst>
              </p:spPr>
              <p:txBody>
                <a:bodyPr wrap="none" lIns="108000" tIns="108000" rIns="108000" bIns="108000" rtlCol="0" anchor="ctr" anchorCtr="0">
                  <a:noAutofit/>
                </a:bodyPr>
                <a:lstStyle/>
                <a:p>
                  <a:pPr algn="ctr"/>
                  <a:endParaRPr kumimoji="1" lang="zh-CN" altLang="en-US" sz="2000" b="1" dirty="0">
                    <a:noFill/>
                  </a:endParaRPr>
                </a:p>
              </p:txBody>
            </p:sp>
            <p:sp>
              <p:nvSpPr>
                <p:cNvPr id="4" name="Freeform: Shape 3"/>
                <p:cNvSpPr/>
                <p:nvPr/>
              </p:nvSpPr>
              <p:spPr>
                <a:xfrm>
                  <a:off x="2989061" y="5731793"/>
                  <a:ext cx="226228" cy="275406"/>
                </a:xfrm>
                <a:custGeom>
                  <a:avLst/>
                  <a:gdLst>
                    <a:gd name="connsiteX0" fmla="*/ 284197 w 438150"/>
                    <a:gd name="connsiteY0" fmla="*/ 621 h 533400"/>
                    <a:gd name="connsiteX1" fmla="*/ 286102 w 438150"/>
                    <a:gd name="connsiteY1" fmla="*/ 621 h 533400"/>
                    <a:gd name="connsiteX2" fmla="*/ 286102 w 438150"/>
                    <a:gd name="connsiteY2" fmla="*/ 124446 h 533400"/>
                    <a:gd name="connsiteX3" fmla="*/ 286102 w 438150"/>
                    <a:gd name="connsiteY3" fmla="*/ 126351 h 533400"/>
                    <a:gd name="connsiteX4" fmla="*/ 314677 w 438150"/>
                    <a:gd name="connsiteY4" fmla="*/ 153021 h 533400"/>
                    <a:gd name="connsiteX5" fmla="*/ 314677 w 438150"/>
                    <a:gd name="connsiteY5" fmla="*/ 153021 h 533400"/>
                    <a:gd name="connsiteX6" fmla="*/ 438502 w 438150"/>
                    <a:gd name="connsiteY6" fmla="*/ 153021 h 533400"/>
                    <a:gd name="connsiteX7" fmla="*/ 438502 w 438150"/>
                    <a:gd name="connsiteY7" fmla="*/ 154926 h 533400"/>
                    <a:gd name="connsiteX8" fmla="*/ 438502 w 438150"/>
                    <a:gd name="connsiteY8" fmla="*/ 505446 h 533400"/>
                    <a:gd name="connsiteX9" fmla="*/ 409927 w 438150"/>
                    <a:gd name="connsiteY9" fmla="*/ 534021 h 533400"/>
                    <a:gd name="connsiteX10" fmla="*/ 28927 w 438150"/>
                    <a:gd name="connsiteY10" fmla="*/ 534021 h 533400"/>
                    <a:gd name="connsiteX11" fmla="*/ 352 w 438150"/>
                    <a:gd name="connsiteY11" fmla="*/ 505446 h 533400"/>
                    <a:gd name="connsiteX12" fmla="*/ 352 w 438150"/>
                    <a:gd name="connsiteY12" fmla="*/ 29196 h 533400"/>
                    <a:gd name="connsiteX13" fmla="*/ 28927 w 438150"/>
                    <a:gd name="connsiteY13" fmla="*/ 621 h 533400"/>
                    <a:gd name="connsiteX14" fmla="*/ 284197 w 438150"/>
                    <a:gd name="connsiteY14" fmla="*/ 621 h 533400"/>
                    <a:gd name="connsiteX15" fmla="*/ 248002 w 438150"/>
                    <a:gd name="connsiteY15" fmla="*/ 200646 h 533400"/>
                    <a:gd name="connsiteX16" fmla="*/ 152752 w 438150"/>
                    <a:gd name="connsiteY16" fmla="*/ 200646 h 533400"/>
                    <a:gd name="connsiteX17" fmla="*/ 152752 w 438150"/>
                    <a:gd name="connsiteY17" fmla="*/ 410196 h 533400"/>
                    <a:gd name="connsiteX18" fmla="*/ 171802 w 438150"/>
                    <a:gd name="connsiteY18" fmla="*/ 410196 h 533400"/>
                    <a:gd name="connsiteX19" fmla="*/ 171802 w 438150"/>
                    <a:gd name="connsiteY19" fmla="*/ 314946 h 533400"/>
                    <a:gd name="connsiteX20" fmla="*/ 248002 w 438150"/>
                    <a:gd name="connsiteY20" fmla="*/ 314946 h 533400"/>
                    <a:gd name="connsiteX21" fmla="*/ 249907 w 438150"/>
                    <a:gd name="connsiteY21" fmla="*/ 314946 h 533400"/>
                    <a:gd name="connsiteX22" fmla="*/ 305152 w 438150"/>
                    <a:gd name="connsiteY22" fmla="*/ 257796 h 533400"/>
                    <a:gd name="connsiteX23" fmla="*/ 248002 w 438150"/>
                    <a:gd name="connsiteY23" fmla="*/ 200646 h 533400"/>
                    <a:gd name="connsiteX24" fmla="*/ 248002 w 438150"/>
                    <a:gd name="connsiteY24" fmla="*/ 200646 h 533400"/>
                    <a:gd name="connsiteX25" fmla="*/ 248002 w 438150"/>
                    <a:gd name="connsiteY25" fmla="*/ 219696 h 533400"/>
                    <a:gd name="connsiteX26" fmla="*/ 286102 w 438150"/>
                    <a:gd name="connsiteY26" fmla="*/ 257796 h 533400"/>
                    <a:gd name="connsiteX27" fmla="*/ 248002 w 438150"/>
                    <a:gd name="connsiteY27" fmla="*/ 295896 h 533400"/>
                    <a:gd name="connsiteX28" fmla="*/ 248002 w 438150"/>
                    <a:gd name="connsiteY28" fmla="*/ 295896 h 533400"/>
                    <a:gd name="connsiteX29" fmla="*/ 171802 w 438150"/>
                    <a:gd name="connsiteY29" fmla="*/ 295896 h 533400"/>
                    <a:gd name="connsiteX30" fmla="*/ 171802 w 438150"/>
                    <a:gd name="connsiteY30" fmla="*/ 219696 h 533400"/>
                    <a:gd name="connsiteX31" fmla="*/ 248002 w 438150"/>
                    <a:gd name="connsiteY31" fmla="*/ 219696 h 533400"/>
                    <a:gd name="connsiteX32" fmla="*/ 428977 w 438150"/>
                    <a:gd name="connsiteY32" fmla="*/ 133971 h 533400"/>
                    <a:gd name="connsiteX33" fmla="*/ 314677 w 438150"/>
                    <a:gd name="connsiteY33" fmla="*/ 133971 h 533400"/>
                    <a:gd name="connsiteX34" fmla="*/ 313724 w 438150"/>
                    <a:gd name="connsiteY34" fmla="*/ 133971 h 533400"/>
                    <a:gd name="connsiteX35" fmla="*/ 305152 w 438150"/>
                    <a:gd name="connsiteY35" fmla="*/ 124446 h 533400"/>
                    <a:gd name="connsiteX36" fmla="*/ 305152 w 438150"/>
                    <a:gd name="connsiteY36" fmla="*/ 124446 h 533400"/>
                    <a:gd name="connsiteX37" fmla="*/ 305152 w 438150"/>
                    <a:gd name="connsiteY37" fmla="*/ 10146 h 533400"/>
                    <a:gd name="connsiteX38" fmla="*/ 428977 w 438150"/>
                    <a:gd name="connsiteY38" fmla="*/ 133971 h 533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438150" h="533400">
                      <a:moveTo>
                        <a:pt x="284197" y="621"/>
                      </a:moveTo>
                      <a:cubicBezTo>
                        <a:pt x="285149" y="621"/>
                        <a:pt x="286102" y="621"/>
                        <a:pt x="286102" y="621"/>
                      </a:cubicBezTo>
                      <a:lnTo>
                        <a:pt x="286102" y="124446"/>
                      </a:lnTo>
                      <a:lnTo>
                        <a:pt x="286102" y="126351"/>
                      </a:lnTo>
                      <a:cubicBezTo>
                        <a:pt x="287055" y="141591"/>
                        <a:pt x="299437" y="153021"/>
                        <a:pt x="314677" y="153021"/>
                      </a:cubicBezTo>
                      <a:lnTo>
                        <a:pt x="314677" y="153021"/>
                      </a:lnTo>
                      <a:lnTo>
                        <a:pt x="438502" y="153021"/>
                      </a:lnTo>
                      <a:cubicBezTo>
                        <a:pt x="438502" y="153974"/>
                        <a:pt x="438502" y="154926"/>
                        <a:pt x="438502" y="154926"/>
                      </a:cubicBezTo>
                      <a:lnTo>
                        <a:pt x="438502" y="505446"/>
                      </a:lnTo>
                      <a:cubicBezTo>
                        <a:pt x="438502" y="521639"/>
                        <a:pt x="426120" y="534021"/>
                        <a:pt x="409927" y="534021"/>
                      </a:cubicBezTo>
                      <a:lnTo>
                        <a:pt x="28927" y="534021"/>
                      </a:lnTo>
                      <a:cubicBezTo>
                        <a:pt x="12734" y="534021"/>
                        <a:pt x="352" y="521639"/>
                        <a:pt x="352" y="505446"/>
                      </a:cubicBezTo>
                      <a:lnTo>
                        <a:pt x="352" y="29196"/>
                      </a:lnTo>
                      <a:cubicBezTo>
                        <a:pt x="352" y="13004"/>
                        <a:pt x="12734" y="621"/>
                        <a:pt x="28927" y="621"/>
                      </a:cubicBezTo>
                      <a:lnTo>
                        <a:pt x="284197" y="621"/>
                      </a:lnTo>
                      <a:close/>
                      <a:moveTo>
                        <a:pt x="248002" y="200646"/>
                      </a:moveTo>
                      <a:lnTo>
                        <a:pt x="152752" y="200646"/>
                      </a:lnTo>
                      <a:lnTo>
                        <a:pt x="152752" y="410196"/>
                      </a:lnTo>
                      <a:lnTo>
                        <a:pt x="171802" y="410196"/>
                      </a:lnTo>
                      <a:lnTo>
                        <a:pt x="171802" y="314946"/>
                      </a:lnTo>
                      <a:lnTo>
                        <a:pt x="248002" y="314946"/>
                      </a:lnTo>
                      <a:lnTo>
                        <a:pt x="249907" y="314946"/>
                      </a:lnTo>
                      <a:cubicBezTo>
                        <a:pt x="280387" y="313994"/>
                        <a:pt x="305152" y="288276"/>
                        <a:pt x="305152" y="257796"/>
                      </a:cubicBezTo>
                      <a:cubicBezTo>
                        <a:pt x="305152" y="226364"/>
                        <a:pt x="279434" y="200646"/>
                        <a:pt x="248002" y="200646"/>
                      </a:cubicBezTo>
                      <a:lnTo>
                        <a:pt x="248002" y="200646"/>
                      </a:lnTo>
                      <a:close/>
                      <a:moveTo>
                        <a:pt x="248002" y="219696"/>
                      </a:moveTo>
                      <a:cubicBezTo>
                        <a:pt x="268957" y="219696"/>
                        <a:pt x="286102" y="236841"/>
                        <a:pt x="286102" y="257796"/>
                      </a:cubicBezTo>
                      <a:cubicBezTo>
                        <a:pt x="286102" y="278751"/>
                        <a:pt x="268957" y="295896"/>
                        <a:pt x="248002" y="295896"/>
                      </a:cubicBezTo>
                      <a:lnTo>
                        <a:pt x="248002" y="295896"/>
                      </a:lnTo>
                      <a:lnTo>
                        <a:pt x="171802" y="295896"/>
                      </a:lnTo>
                      <a:lnTo>
                        <a:pt x="171802" y="219696"/>
                      </a:lnTo>
                      <a:lnTo>
                        <a:pt x="248002" y="219696"/>
                      </a:lnTo>
                      <a:close/>
                      <a:moveTo>
                        <a:pt x="428977" y="133971"/>
                      </a:moveTo>
                      <a:lnTo>
                        <a:pt x="314677" y="133971"/>
                      </a:lnTo>
                      <a:lnTo>
                        <a:pt x="313724" y="133971"/>
                      </a:lnTo>
                      <a:cubicBezTo>
                        <a:pt x="308962" y="133019"/>
                        <a:pt x="305152" y="129209"/>
                        <a:pt x="305152" y="124446"/>
                      </a:cubicBezTo>
                      <a:lnTo>
                        <a:pt x="305152" y="124446"/>
                      </a:lnTo>
                      <a:lnTo>
                        <a:pt x="305152" y="10146"/>
                      </a:lnTo>
                      <a:lnTo>
                        <a:pt x="428977" y="13397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zh-CN" altLang="en-US" dirty="0"/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6479537" y="3871119"/>
              <a:ext cx="5028149" cy="1558729"/>
              <a:chOff x="660397" y="3871119"/>
              <a:chExt cx="5028149" cy="1558729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660397" y="3871119"/>
                <a:ext cx="5028149" cy="1558729"/>
                <a:chOff x="6505891" y="1434516"/>
                <a:chExt cx="4041530" cy="1175333"/>
              </a:xfrm>
            </p:grpSpPr>
            <p:sp>
              <p:nvSpPr>
                <p:cNvPr id="49" name="Rectangle: Rounded Corners 48"/>
                <p:cNvSpPr/>
                <p:nvPr/>
              </p:nvSpPr>
              <p:spPr>
                <a:xfrm>
                  <a:off x="6505891" y="1434516"/>
                  <a:ext cx="4041530" cy="1175333"/>
                </a:xfrm>
                <a:prstGeom prst="roundRect">
                  <a:avLst>
                    <a:gd name="adj" fmla="val 7400"/>
                  </a:avLst>
                </a:prstGeom>
                <a:solidFill>
                  <a:srgbClr val="FFFFFF"/>
                </a:solidFill>
                <a:ln w="12700" cap="rnd">
                  <a:noFill/>
                  <a:prstDash val="solid"/>
                  <a:round/>
                </a:ln>
                <a:effectLst>
                  <a:outerShdw blurRad="254000" dist="127000" algn="ctr" rotWithShape="0">
                    <a:schemeClr val="bg1">
                      <a:lumMod val="65000"/>
                      <a:alpha val="2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400"/>
                  <a:endParaRPr lang="zh-CN" altLang="en-US" sz="2000" b="1" dirty="0"/>
                </a:p>
              </p:txBody>
            </p:sp>
            <p:sp>
              <p:nvSpPr>
                <p:cNvPr id="50" name="TextBox 49"/>
                <p:cNvSpPr txBox="1"/>
                <p:nvPr/>
              </p:nvSpPr>
              <p:spPr>
                <a:xfrm>
                  <a:off x="7316990" y="1446291"/>
                  <a:ext cx="2802540" cy="301696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l">
                    <a:lnSpc>
                      <a:spcPct val="100000"/>
                    </a:lnSpc>
                  </a:pPr>
                  <a:r>
                    <a:rPr lang="zh-CN" altLang="en-US" sz="1600" b="1" dirty="0">
                      <a:solidFill>
                        <a:schemeClr val="bg2">
                          <a:lumMod val="10000"/>
                        </a:schemeClr>
                      </a:solidFill>
                    </a:rPr>
                    <a:t>Environmental identity</a:t>
                  </a:r>
                  <a:endParaRPr lang="zh-CN" altLang="en-US" sz="1600" b="1" dirty="0">
                    <a:solidFill>
                      <a:schemeClr val="bg2">
                        <a:lumMod val="10000"/>
                      </a:schemeClr>
                    </a:solidFill>
                  </a:endParaRPr>
                </a:p>
              </p:txBody>
            </p:sp>
            <p:sp>
              <p:nvSpPr>
                <p:cNvPr id="51" name="TextBox 50"/>
                <p:cNvSpPr txBox="1"/>
                <p:nvPr/>
              </p:nvSpPr>
              <p:spPr>
                <a:xfrm>
                  <a:off x="7316992" y="1748110"/>
                  <a:ext cx="2802540" cy="7359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lvl="0" defTabSz="913765">
                    <a:lnSpc>
                      <a:spcPct val="120000"/>
                    </a:lnSpc>
                    <a:buSzPct val="25000"/>
                    <a:defRPr/>
                  </a:pPr>
                  <a:r>
                    <a:rPr sz="1200">
                      <a:solidFill>
                        <a:srgbClr val="000000"/>
                      </a:solidFill>
                      <a:highlight>
                        <a:srgbClr val="FFFFFF">
                          <a:alpha val="0"/>
                        </a:srgbClr>
                      </a:highlight>
                      <a:latin typeface="微软雅黑"/>
                      <a:sym typeface="+mn-ea"/>
                    </a:rPr>
                    <a:t>Encourage more people to actively participate in environmental conservation efforts, and collectively contribute to protecting the Earth's environment.</a:t>
                  </a:r>
                  <a:endParaRPr sz="1200">
                    <a:solidFill>
                      <a:srgbClr val="000000"/>
                    </a:solidFill>
                    <a:highlight>
                      <a:srgbClr val="FFFFFF">
                        <a:alpha val="0"/>
                      </a:srgbClr>
                    </a:highlight>
                    <a:latin typeface="微软雅黑"/>
                    <a:sym typeface="+mn-ea"/>
                  </a:endParaRPr>
                </a:p>
              </p:txBody>
            </p:sp>
          </p:grpSp>
          <p:grpSp>
            <p:nvGrpSpPr>
              <p:cNvPr id="46" name="Group 45"/>
              <p:cNvGrpSpPr/>
              <p:nvPr/>
            </p:nvGrpSpPr>
            <p:grpSpPr>
              <a:xfrm>
                <a:off x="993395" y="4080316"/>
                <a:ext cx="540000" cy="540000"/>
                <a:chOff x="2832175" y="5599496"/>
                <a:chExt cx="540000" cy="540000"/>
              </a:xfrm>
            </p:grpSpPr>
            <p:sp>
              <p:nvSpPr>
                <p:cNvPr id="47" name="TextBox 46"/>
                <p:cNvSpPr txBox="1"/>
                <p:nvPr/>
              </p:nvSpPr>
              <p:spPr>
                <a:xfrm>
                  <a:off x="2832175" y="5599496"/>
                  <a:ext cx="540000" cy="540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4"/>
                </a:solidFill>
                <a:effectLst>
                  <a:outerShdw blurRad="254000" dist="127000" algn="tl" rotWithShape="0">
                    <a:schemeClr val="accent4">
                      <a:alpha val="30000"/>
                    </a:schemeClr>
                  </a:outerShdw>
                </a:effectLst>
              </p:spPr>
              <p:txBody>
                <a:bodyPr wrap="none" lIns="108000" tIns="108000" rIns="108000" bIns="108000" rtlCol="0" anchor="ctr" anchorCtr="0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 kumimoji="1" lang="zh-CN" altLang="en-US" sz="2000" b="1" dirty="0">
                    <a:noFill/>
                  </a:endParaRPr>
                </a:p>
              </p:txBody>
            </p:sp>
            <p:sp>
              <p:nvSpPr>
                <p:cNvPr id="48" name="Freeform: Shape 47"/>
                <p:cNvSpPr/>
                <p:nvPr/>
              </p:nvSpPr>
              <p:spPr>
                <a:xfrm>
                  <a:off x="2964472" y="5761335"/>
                  <a:ext cx="275406" cy="216320"/>
                </a:xfrm>
                <a:custGeom>
                  <a:avLst/>
                  <a:gdLst>
                    <a:gd name="T0" fmla="*/ 10000 w 10000"/>
                    <a:gd name="T1" fmla="*/ 891 h 7855"/>
                    <a:gd name="T2" fmla="*/ 9726 w 10000"/>
                    <a:gd name="T3" fmla="*/ 1733 h 7855"/>
                    <a:gd name="T4" fmla="*/ 9045 w 10000"/>
                    <a:gd name="T5" fmla="*/ 2420 h 7855"/>
                    <a:gd name="T6" fmla="*/ 6434 w 10000"/>
                    <a:gd name="T7" fmla="*/ 4233 h 7855"/>
                    <a:gd name="T8" fmla="*/ 6196 w 10000"/>
                    <a:gd name="T9" fmla="*/ 4403 h 7855"/>
                    <a:gd name="T10" fmla="*/ 5895 w 10000"/>
                    <a:gd name="T11" fmla="*/ 4616 h 7855"/>
                    <a:gd name="T12" fmla="*/ 5605 w 10000"/>
                    <a:gd name="T13" fmla="*/ 4798 h 7855"/>
                    <a:gd name="T14" fmla="*/ 5285 w 10000"/>
                    <a:gd name="T15" fmla="*/ 4948 h 7855"/>
                    <a:gd name="T16" fmla="*/ 5006 w 10000"/>
                    <a:gd name="T17" fmla="*/ 4998 h 7855"/>
                    <a:gd name="T18" fmla="*/ 4994 w 10000"/>
                    <a:gd name="T19" fmla="*/ 4998 h 7855"/>
                    <a:gd name="T20" fmla="*/ 4715 w 10000"/>
                    <a:gd name="T21" fmla="*/ 4948 h 7855"/>
                    <a:gd name="T22" fmla="*/ 4395 w 10000"/>
                    <a:gd name="T23" fmla="*/ 4798 h 7855"/>
                    <a:gd name="T24" fmla="*/ 4105 w 10000"/>
                    <a:gd name="T25" fmla="*/ 4616 h 7855"/>
                    <a:gd name="T26" fmla="*/ 3804 w 10000"/>
                    <a:gd name="T27" fmla="*/ 4403 h 7855"/>
                    <a:gd name="T28" fmla="*/ 3566 w 10000"/>
                    <a:gd name="T29" fmla="*/ 4233 h 7855"/>
                    <a:gd name="T30" fmla="*/ 2104 w 10000"/>
                    <a:gd name="T31" fmla="*/ 3215 h 7855"/>
                    <a:gd name="T32" fmla="*/ 960 w 10000"/>
                    <a:gd name="T33" fmla="*/ 2418 h 7855"/>
                    <a:gd name="T34" fmla="*/ 307 w 10000"/>
                    <a:gd name="T35" fmla="*/ 1775 h 7855"/>
                    <a:gd name="T36" fmla="*/ 0 w 10000"/>
                    <a:gd name="T37" fmla="*/ 1015 h 7855"/>
                    <a:gd name="T38" fmla="*/ 231 w 10000"/>
                    <a:gd name="T39" fmla="*/ 290 h 7855"/>
                    <a:gd name="T40" fmla="*/ 892 w 10000"/>
                    <a:gd name="T41" fmla="*/ 0 h 7855"/>
                    <a:gd name="T42" fmla="*/ 9108 w 10000"/>
                    <a:gd name="T43" fmla="*/ 0 h 7855"/>
                    <a:gd name="T44" fmla="*/ 9735 w 10000"/>
                    <a:gd name="T45" fmla="*/ 261 h 7855"/>
                    <a:gd name="T46" fmla="*/ 10000 w 10000"/>
                    <a:gd name="T47" fmla="*/ 891 h 7855"/>
                    <a:gd name="T48" fmla="*/ 10000 w 10000"/>
                    <a:gd name="T49" fmla="*/ 2532 h 7855"/>
                    <a:gd name="T50" fmla="*/ 10000 w 10000"/>
                    <a:gd name="T51" fmla="*/ 6963 h 7855"/>
                    <a:gd name="T52" fmla="*/ 9739 w 10000"/>
                    <a:gd name="T53" fmla="*/ 7593 h 7855"/>
                    <a:gd name="T54" fmla="*/ 9109 w 10000"/>
                    <a:gd name="T55" fmla="*/ 7855 h 7855"/>
                    <a:gd name="T56" fmla="*/ 894 w 10000"/>
                    <a:gd name="T57" fmla="*/ 7855 h 7855"/>
                    <a:gd name="T58" fmla="*/ 264 w 10000"/>
                    <a:gd name="T59" fmla="*/ 7593 h 7855"/>
                    <a:gd name="T60" fmla="*/ 1 w 10000"/>
                    <a:gd name="T61" fmla="*/ 6963 h 7855"/>
                    <a:gd name="T62" fmla="*/ 1 w 10000"/>
                    <a:gd name="T63" fmla="*/ 2532 h 7855"/>
                    <a:gd name="T64" fmla="*/ 565 w 10000"/>
                    <a:gd name="T65" fmla="*/ 3018 h 7855"/>
                    <a:gd name="T66" fmla="*/ 3339 w 10000"/>
                    <a:gd name="T67" fmla="*/ 4943 h 7855"/>
                    <a:gd name="T68" fmla="*/ 3855 w 10000"/>
                    <a:gd name="T69" fmla="*/ 5308 h 7855"/>
                    <a:gd name="T70" fmla="*/ 4383 w 10000"/>
                    <a:gd name="T71" fmla="*/ 5576 h 7855"/>
                    <a:gd name="T72" fmla="*/ 4996 w 10000"/>
                    <a:gd name="T73" fmla="*/ 5712 h 7855"/>
                    <a:gd name="T74" fmla="*/ 5009 w 10000"/>
                    <a:gd name="T75" fmla="*/ 5712 h 7855"/>
                    <a:gd name="T76" fmla="*/ 5623 w 10000"/>
                    <a:gd name="T77" fmla="*/ 5576 h 7855"/>
                    <a:gd name="T78" fmla="*/ 6150 w 10000"/>
                    <a:gd name="T79" fmla="*/ 5308 h 7855"/>
                    <a:gd name="T80" fmla="*/ 6666 w 10000"/>
                    <a:gd name="T81" fmla="*/ 4943 h 7855"/>
                    <a:gd name="T82" fmla="*/ 9445 w 10000"/>
                    <a:gd name="T83" fmla="*/ 3018 h 7855"/>
                    <a:gd name="T84" fmla="*/ 10000 w 10000"/>
                    <a:gd name="T85" fmla="*/ 2532 h 78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0000" h="7855">
                      <a:moveTo>
                        <a:pt x="10000" y="891"/>
                      </a:moveTo>
                      <a:cubicBezTo>
                        <a:pt x="10000" y="1185"/>
                        <a:pt x="9909" y="1466"/>
                        <a:pt x="9726" y="1733"/>
                      </a:cubicBezTo>
                      <a:cubicBezTo>
                        <a:pt x="9544" y="2001"/>
                        <a:pt x="9316" y="2230"/>
                        <a:pt x="9045" y="2420"/>
                      </a:cubicBezTo>
                      <a:cubicBezTo>
                        <a:pt x="7646" y="3391"/>
                        <a:pt x="6776" y="3995"/>
                        <a:pt x="6434" y="4233"/>
                      </a:cubicBezTo>
                      <a:cubicBezTo>
                        <a:pt x="6396" y="4260"/>
                        <a:pt x="6318" y="4317"/>
                        <a:pt x="6196" y="4403"/>
                      </a:cubicBezTo>
                      <a:cubicBezTo>
                        <a:pt x="6075" y="4491"/>
                        <a:pt x="5975" y="4562"/>
                        <a:pt x="5895" y="4616"/>
                      </a:cubicBezTo>
                      <a:cubicBezTo>
                        <a:pt x="5815" y="4670"/>
                        <a:pt x="5718" y="4730"/>
                        <a:pt x="5605" y="4798"/>
                      </a:cubicBezTo>
                      <a:cubicBezTo>
                        <a:pt x="5491" y="4866"/>
                        <a:pt x="5384" y="4916"/>
                        <a:pt x="5285" y="4948"/>
                      </a:cubicBezTo>
                      <a:cubicBezTo>
                        <a:pt x="5184" y="4982"/>
                        <a:pt x="5091" y="4998"/>
                        <a:pt x="5006" y="4998"/>
                      </a:cubicBezTo>
                      <a:lnTo>
                        <a:pt x="4994" y="4998"/>
                      </a:lnTo>
                      <a:cubicBezTo>
                        <a:pt x="4908" y="4998"/>
                        <a:pt x="4815" y="4982"/>
                        <a:pt x="4715" y="4948"/>
                      </a:cubicBezTo>
                      <a:cubicBezTo>
                        <a:pt x="4614" y="4915"/>
                        <a:pt x="4508" y="4865"/>
                        <a:pt x="4395" y="4798"/>
                      </a:cubicBezTo>
                      <a:cubicBezTo>
                        <a:pt x="4281" y="4731"/>
                        <a:pt x="4185" y="4671"/>
                        <a:pt x="4105" y="4616"/>
                      </a:cubicBezTo>
                      <a:cubicBezTo>
                        <a:pt x="4025" y="4562"/>
                        <a:pt x="3924" y="4491"/>
                        <a:pt x="3804" y="4403"/>
                      </a:cubicBezTo>
                      <a:cubicBezTo>
                        <a:pt x="3683" y="4317"/>
                        <a:pt x="3604" y="4260"/>
                        <a:pt x="3566" y="4233"/>
                      </a:cubicBezTo>
                      <a:cubicBezTo>
                        <a:pt x="3229" y="3995"/>
                        <a:pt x="2740" y="3656"/>
                        <a:pt x="2104" y="3215"/>
                      </a:cubicBezTo>
                      <a:cubicBezTo>
                        <a:pt x="1467" y="2773"/>
                        <a:pt x="1086" y="2510"/>
                        <a:pt x="960" y="2418"/>
                      </a:cubicBezTo>
                      <a:cubicBezTo>
                        <a:pt x="729" y="2262"/>
                        <a:pt x="511" y="2047"/>
                        <a:pt x="307" y="1775"/>
                      </a:cubicBezTo>
                      <a:cubicBezTo>
                        <a:pt x="102" y="1503"/>
                        <a:pt x="0" y="1248"/>
                        <a:pt x="0" y="1015"/>
                      </a:cubicBezTo>
                      <a:cubicBezTo>
                        <a:pt x="0" y="725"/>
                        <a:pt x="77" y="483"/>
                        <a:pt x="231" y="290"/>
                      </a:cubicBezTo>
                      <a:cubicBezTo>
                        <a:pt x="385" y="96"/>
                        <a:pt x="606" y="0"/>
                        <a:pt x="892" y="0"/>
                      </a:cubicBezTo>
                      <a:lnTo>
                        <a:pt x="9108" y="0"/>
                      </a:lnTo>
                      <a:cubicBezTo>
                        <a:pt x="9349" y="0"/>
                        <a:pt x="9559" y="87"/>
                        <a:pt x="9735" y="261"/>
                      </a:cubicBezTo>
                      <a:cubicBezTo>
                        <a:pt x="9913" y="436"/>
                        <a:pt x="10000" y="646"/>
                        <a:pt x="10000" y="891"/>
                      </a:cubicBezTo>
                      <a:close/>
                      <a:moveTo>
                        <a:pt x="10000" y="2532"/>
                      </a:moveTo>
                      <a:lnTo>
                        <a:pt x="10000" y="6963"/>
                      </a:lnTo>
                      <a:cubicBezTo>
                        <a:pt x="10000" y="7208"/>
                        <a:pt x="9913" y="7418"/>
                        <a:pt x="9739" y="7593"/>
                      </a:cubicBezTo>
                      <a:cubicBezTo>
                        <a:pt x="9564" y="7768"/>
                        <a:pt x="9354" y="7855"/>
                        <a:pt x="9109" y="7855"/>
                      </a:cubicBezTo>
                      <a:lnTo>
                        <a:pt x="894" y="7855"/>
                      </a:lnTo>
                      <a:cubicBezTo>
                        <a:pt x="649" y="7855"/>
                        <a:pt x="439" y="7767"/>
                        <a:pt x="264" y="7593"/>
                      </a:cubicBezTo>
                      <a:cubicBezTo>
                        <a:pt x="88" y="7420"/>
                        <a:pt x="1" y="7208"/>
                        <a:pt x="1" y="6963"/>
                      </a:cubicBezTo>
                      <a:lnTo>
                        <a:pt x="1" y="2532"/>
                      </a:lnTo>
                      <a:cubicBezTo>
                        <a:pt x="165" y="2715"/>
                        <a:pt x="354" y="2876"/>
                        <a:pt x="565" y="3018"/>
                      </a:cubicBezTo>
                      <a:cubicBezTo>
                        <a:pt x="1911" y="3933"/>
                        <a:pt x="2836" y="4576"/>
                        <a:pt x="3339" y="4943"/>
                      </a:cubicBezTo>
                      <a:cubicBezTo>
                        <a:pt x="3551" y="5099"/>
                        <a:pt x="3723" y="5222"/>
                        <a:pt x="3855" y="5308"/>
                      </a:cubicBezTo>
                      <a:cubicBezTo>
                        <a:pt x="3986" y="5396"/>
                        <a:pt x="4163" y="5486"/>
                        <a:pt x="4383" y="5576"/>
                      </a:cubicBezTo>
                      <a:cubicBezTo>
                        <a:pt x="4603" y="5667"/>
                        <a:pt x="4806" y="5712"/>
                        <a:pt x="4996" y="5712"/>
                      </a:cubicBezTo>
                      <a:lnTo>
                        <a:pt x="5009" y="5712"/>
                      </a:lnTo>
                      <a:cubicBezTo>
                        <a:pt x="5199" y="5712"/>
                        <a:pt x="5403" y="5666"/>
                        <a:pt x="5623" y="5576"/>
                      </a:cubicBezTo>
                      <a:cubicBezTo>
                        <a:pt x="5843" y="5485"/>
                        <a:pt x="6018" y="5395"/>
                        <a:pt x="6150" y="5308"/>
                      </a:cubicBezTo>
                      <a:cubicBezTo>
                        <a:pt x="6281" y="5222"/>
                        <a:pt x="6454" y="5099"/>
                        <a:pt x="6666" y="4943"/>
                      </a:cubicBezTo>
                      <a:cubicBezTo>
                        <a:pt x="7299" y="4486"/>
                        <a:pt x="8225" y="3843"/>
                        <a:pt x="9445" y="3018"/>
                      </a:cubicBezTo>
                      <a:cubicBezTo>
                        <a:pt x="9654" y="2872"/>
                        <a:pt x="9840" y="2711"/>
                        <a:pt x="10000" y="25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zh-CN" altLang="en-US"/>
                </a:p>
              </p:txBody>
            </p:sp>
          </p:grpSp>
        </p:grpSp>
        <p:grpSp>
          <p:nvGrpSpPr>
            <p:cNvPr id="54" name="Group 53"/>
            <p:cNvGrpSpPr/>
            <p:nvPr/>
          </p:nvGrpSpPr>
          <p:grpSpPr>
            <a:xfrm>
              <a:off x="1152395" y="1145032"/>
              <a:ext cx="8225790" cy="1696254"/>
              <a:chOff x="1152395" y="1145032"/>
              <a:chExt cx="8225790" cy="1696254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1841138" y="1145032"/>
                <a:ext cx="7026361" cy="4603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solidFill>
                      <a:schemeClr val="tx1"/>
                    </a:solidFill>
                  </a:rPr>
                  <a:t>The role of environmental funds.</a:t>
                </a:r>
                <a:endParaRPr kumimoji="0" lang="zh-CN" altLang="en-US" sz="2400" b="1" i="0" u="none" strike="noStrike" kern="1200" cap="none" spc="0" normalizeH="0" baseline="0" noProof="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1841370" y="2061337"/>
                <a:ext cx="7536815" cy="7799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lnSpc>
                    <a:spcPts val="1500"/>
                  </a:lnSpc>
                  <a:defRPr sz="900"/>
                </a:lvl1pPr>
              </a:lstStyle>
              <a:p>
                <a:pPr>
                  <a:lnSpc>
                    <a:spcPct val="120000"/>
                  </a:lnSpc>
                </a:pPr>
                <a:r>
                  <a:rPr sz="1400">
                    <a:sym typeface="+mn-ea"/>
                  </a:rPr>
                  <a:t>This innovative approach not only encourages people to actively participate in environmental protection activities, but also provides them with more opportunities and rewards.</a:t>
                </a:r>
                <a:endParaRPr sz="1400">
                  <a:sym typeface="+mn-ea"/>
                </a:endParaRPr>
              </a:p>
            </p:txBody>
          </p:sp>
          <p:sp>
            <p:nvSpPr>
              <p:cNvPr id="52" name="Freeform: Shape 51"/>
              <p:cNvSpPr/>
              <p:nvPr/>
            </p:nvSpPr>
            <p:spPr>
              <a:xfrm>
                <a:off x="1438145" y="1239176"/>
                <a:ext cx="190500" cy="377952"/>
              </a:xfrm>
              <a:custGeom>
                <a:avLst/>
                <a:gdLst>
                  <a:gd name="connsiteX0" fmla="*/ 190500 w 190500"/>
                  <a:gd name="connsiteY0" fmla="*/ 377952 h 377952"/>
                  <a:gd name="connsiteX1" fmla="*/ 190500 w 190500"/>
                  <a:gd name="connsiteY1" fmla="*/ 187452 h 377952"/>
                  <a:gd name="connsiteX2" fmla="*/ 81820 w 190500"/>
                  <a:gd name="connsiteY2" fmla="*/ 187452 h 377952"/>
                  <a:gd name="connsiteX3" fmla="*/ 190500 w 190500"/>
                  <a:gd name="connsiteY3" fmla="*/ 81725 h 377952"/>
                  <a:gd name="connsiteX4" fmla="*/ 190500 w 190500"/>
                  <a:gd name="connsiteY4" fmla="*/ 0 h 377952"/>
                  <a:gd name="connsiteX5" fmla="*/ 0 w 190500"/>
                  <a:gd name="connsiteY5" fmla="*/ 187452 h 377952"/>
                  <a:gd name="connsiteX6" fmla="*/ 0 w 190500"/>
                  <a:gd name="connsiteY6" fmla="*/ 187452 h 377952"/>
                  <a:gd name="connsiteX7" fmla="*/ 0 w 190500"/>
                  <a:gd name="connsiteY7" fmla="*/ 377952 h 377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0500" h="377952">
                    <a:moveTo>
                      <a:pt x="190500" y="377952"/>
                    </a:moveTo>
                    <a:lnTo>
                      <a:pt x="190500" y="187452"/>
                    </a:lnTo>
                    <a:lnTo>
                      <a:pt x="81820" y="187452"/>
                    </a:lnTo>
                    <a:cubicBezTo>
                      <a:pt x="83469" y="128608"/>
                      <a:pt x="131633" y="81753"/>
                      <a:pt x="190500" y="81725"/>
                    </a:cubicBezTo>
                    <a:lnTo>
                      <a:pt x="190500" y="0"/>
                    </a:lnTo>
                    <a:cubicBezTo>
                      <a:pt x="86469" y="-13"/>
                      <a:pt x="1665" y="83434"/>
                      <a:pt x="0" y="187452"/>
                    </a:cubicBezTo>
                    <a:lnTo>
                      <a:pt x="0" y="187452"/>
                    </a:lnTo>
                    <a:lnTo>
                      <a:pt x="0" y="377952"/>
                    </a:lnTo>
                    <a:close/>
                  </a:path>
                </a:pathLst>
              </a:custGeom>
              <a:solidFill>
                <a:schemeClr val="accent1"/>
              </a:solidFill>
              <a:ln w="60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  <p:sp>
            <p:nvSpPr>
              <p:cNvPr id="53" name="Freeform: Shape 52"/>
              <p:cNvSpPr/>
              <p:nvPr/>
            </p:nvSpPr>
            <p:spPr>
              <a:xfrm>
                <a:off x="1152395" y="1239176"/>
                <a:ext cx="190500" cy="377952"/>
              </a:xfrm>
              <a:custGeom>
                <a:avLst/>
                <a:gdLst>
                  <a:gd name="connsiteX0" fmla="*/ 190500 w 190500"/>
                  <a:gd name="connsiteY0" fmla="*/ 377952 h 377952"/>
                  <a:gd name="connsiteX1" fmla="*/ 190500 w 190500"/>
                  <a:gd name="connsiteY1" fmla="*/ 187452 h 377952"/>
                  <a:gd name="connsiteX2" fmla="*/ 81820 w 190500"/>
                  <a:gd name="connsiteY2" fmla="*/ 187452 h 377952"/>
                  <a:gd name="connsiteX3" fmla="*/ 190500 w 190500"/>
                  <a:gd name="connsiteY3" fmla="*/ 81725 h 377952"/>
                  <a:gd name="connsiteX4" fmla="*/ 190500 w 190500"/>
                  <a:gd name="connsiteY4" fmla="*/ 0 h 377952"/>
                  <a:gd name="connsiteX5" fmla="*/ 0 w 190500"/>
                  <a:gd name="connsiteY5" fmla="*/ 187452 h 377952"/>
                  <a:gd name="connsiteX6" fmla="*/ 0 w 190500"/>
                  <a:gd name="connsiteY6" fmla="*/ 187452 h 377952"/>
                  <a:gd name="connsiteX7" fmla="*/ 0 w 190500"/>
                  <a:gd name="connsiteY7" fmla="*/ 377952 h 377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0500" h="377952">
                    <a:moveTo>
                      <a:pt x="190500" y="377952"/>
                    </a:moveTo>
                    <a:lnTo>
                      <a:pt x="190500" y="187452"/>
                    </a:lnTo>
                    <a:lnTo>
                      <a:pt x="81820" y="187452"/>
                    </a:lnTo>
                    <a:cubicBezTo>
                      <a:pt x="83469" y="128608"/>
                      <a:pt x="131633" y="81753"/>
                      <a:pt x="190500" y="81725"/>
                    </a:cubicBezTo>
                    <a:lnTo>
                      <a:pt x="190500" y="0"/>
                    </a:lnTo>
                    <a:cubicBezTo>
                      <a:pt x="86469" y="-13"/>
                      <a:pt x="1665" y="83434"/>
                      <a:pt x="0" y="187452"/>
                    </a:cubicBezTo>
                    <a:lnTo>
                      <a:pt x="0" y="187452"/>
                    </a:lnTo>
                    <a:lnTo>
                      <a:pt x="0" y="377952"/>
                    </a:lnTo>
                    <a:close/>
                  </a:path>
                </a:pathLst>
              </a:custGeom>
              <a:solidFill>
                <a:schemeClr val="accent1"/>
              </a:solidFill>
              <a:ln w="60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56" name="Title 55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dirty="0"/>
              <a:t>What is environmental fund?</a:t>
            </a:r>
            <a:endParaRPr dirty="0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611488" y="1431913"/>
            <a:ext cx="7655925" cy="3606189"/>
            <a:chOff x="2611488" y="1431913"/>
            <a:chExt cx="7655925" cy="3606189"/>
          </a:xfrm>
        </p:grpSpPr>
        <p:sp>
          <p:nvSpPr>
            <p:cNvPr id="13" name="椭圆 12"/>
            <p:cNvSpPr/>
            <p:nvPr/>
          </p:nvSpPr>
          <p:spPr>
            <a:xfrm>
              <a:off x="2611488" y="2288767"/>
              <a:ext cx="2328725" cy="2328725"/>
            </a:xfrm>
            <a:prstGeom prst="ellipse">
              <a:avLst/>
            </a:prstGeom>
            <a:blipFill rotWithShape="1">
              <a:blip r:embed="rId1"/>
              <a:srcRect/>
              <a:stretch>
                <a:fillRect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726082" y="4723340"/>
              <a:ext cx="2122488" cy="307777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>
              <a:defPPr>
                <a:defRPr lang="zh-CN"/>
              </a:defPPr>
              <a:lvl1pPr algn="ctr">
                <a:defRPr sz="1400" b="1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sz="1700" dirty="0">
                  <a:solidFill>
                    <a:schemeClr val="tx1"/>
                  </a:solidFill>
                </a:rPr>
                <a:t>Environmental conservation certificate</a:t>
              </a:r>
              <a:endParaRPr lang="en-US" sz="1700" dirty="0">
                <a:solidFill>
                  <a:schemeClr val="tx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4439064" y="4318257"/>
              <a:ext cx="304462" cy="304460"/>
            </a:xfrm>
            <a:prstGeom prst="ellipse">
              <a:avLst/>
            </a:prstGeom>
            <a:solidFill>
              <a:schemeClr val="accent2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2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7938688" y="2295752"/>
              <a:ext cx="2328725" cy="2328725"/>
            </a:xfrm>
            <a:prstGeom prst="ellipse">
              <a:avLst/>
            </a:prstGeom>
            <a:blipFill rotWithShape="1">
              <a:blip r:embed="rId2">
                <a:alphaModFix amt="99000"/>
              </a:blip>
              <a:srcRect/>
              <a:stretch>
                <a:fillRect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8144924" y="4730325"/>
              <a:ext cx="2122488" cy="307777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>
              <a:defPPr>
                <a:defRPr lang="zh-CN"/>
              </a:defPPr>
              <a:lvl1pPr algn="ctr">
                <a:defRPr sz="1400" b="1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zh-CN" altLang="en-US" sz="1700" dirty="0">
                  <a:solidFill>
                    <a:schemeClr val="tx1"/>
                  </a:solidFill>
                </a:rPr>
                <a:t>Environmental talent cultivation</a:t>
              </a:r>
              <a:endParaRPr lang="zh-CN" altLang="en-US" sz="1700" dirty="0">
                <a:solidFill>
                  <a:schemeClr val="tx1"/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8321639" y="4317622"/>
              <a:ext cx="304462" cy="304460"/>
            </a:xfrm>
            <a:prstGeom prst="ellipse">
              <a:avLst/>
            </a:prstGeom>
            <a:solidFill>
              <a:schemeClr val="accent4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4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3065433" y="1431913"/>
              <a:ext cx="6061134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solidFill>
                    <a:schemeClr val="tx1"/>
                  </a:solidFill>
                </a:rPr>
                <a:t>  </a:t>
              </a:r>
              <a:endParaRPr kumimoji="0" lang="zh-CN" altLang="en-US" sz="2400" b="1" i="0" u="none" strike="noStrike" kern="1200" cap="none" spc="0" normalizeH="0" baseline="0" noProof="0" dirty="0">
                <a:solidFill>
                  <a:schemeClr val="tx1"/>
                </a:solidFill>
              </a:endParaRPr>
            </a:p>
          </p:txBody>
        </p:sp>
      </p:grpSp>
      <p:sp>
        <p:nvSpPr>
          <p:cNvPr id="34" name="Title 33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Environmental conservation training camp</a:t>
            </a:r>
            <a:r>
              <a:rPr lang="en-US" dirty="0"/>
              <a:t> </a:t>
            </a:r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584197" y="1267199"/>
            <a:ext cx="10847070" cy="2161960"/>
            <a:chOff x="660397" y="3268084"/>
            <a:chExt cx="10847070" cy="2161960"/>
          </a:xfrm>
        </p:grpSpPr>
        <p:grpSp>
          <p:nvGrpSpPr>
            <p:cNvPr id="15" name="Group 14"/>
            <p:cNvGrpSpPr/>
            <p:nvPr/>
          </p:nvGrpSpPr>
          <p:grpSpPr>
            <a:xfrm>
              <a:off x="660397" y="3871119"/>
              <a:ext cx="5028149" cy="1558729"/>
              <a:chOff x="660397" y="3871119"/>
              <a:chExt cx="5028149" cy="1558729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660397" y="3871119"/>
                <a:ext cx="5028149" cy="1558729"/>
                <a:chOff x="6505891" y="1434516"/>
                <a:chExt cx="4041530" cy="1175333"/>
              </a:xfrm>
            </p:grpSpPr>
            <p:sp>
              <p:nvSpPr>
                <p:cNvPr id="18" name="Rectangle: Rounded Corners 17"/>
                <p:cNvSpPr/>
                <p:nvPr/>
              </p:nvSpPr>
              <p:spPr>
                <a:xfrm>
                  <a:off x="6505891" y="1434516"/>
                  <a:ext cx="4041530" cy="1175333"/>
                </a:xfrm>
                <a:prstGeom prst="roundRect">
                  <a:avLst>
                    <a:gd name="adj" fmla="val 7400"/>
                  </a:avLst>
                </a:prstGeom>
                <a:solidFill>
                  <a:srgbClr val="FFFFFF"/>
                </a:solidFill>
                <a:ln w="12700" cap="rnd">
                  <a:noFill/>
                  <a:prstDash val="solid"/>
                  <a:round/>
                </a:ln>
                <a:effectLst>
                  <a:outerShdw blurRad="254000" dist="127000" algn="ctr" rotWithShape="0">
                    <a:schemeClr val="bg1">
                      <a:lumMod val="65000"/>
                      <a:alpha val="2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/>
                <a:p>
                  <a:pPr algn="ctr" defTabSz="914400"/>
                  <a:endParaRPr lang="zh-CN" altLang="en-US" sz="2000" b="1" dirty="0"/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>
                  <a:off x="7269012" y="1513325"/>
                  <a:ext cx="2802540" cy="301696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normAutofit/>
                </a:bodyPr>
                <a:lstStyle/>
                <a:p>
                  <a:pPr algn="l">
                    <a:lnSpc>
                      <a:spcPct val="100000"/>
                    </a:lnSpc>
                  </a:pPr>
                  <a:r>
                    <a:rPr lang="zh-CN" sz="1600">
                      <a:sym typeface="+mn-ea"/>
                    </a:rPr>
                    <a:t>Expand the ecosystem</a:t>
                  </a:r>
                  <a:endParaRPr lang="zh-CN" sz="1600">
                    <a:sym typeface="+mn-ea"/>
                  </a:endParaRP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7268940" y="1856827"/>
                  <a:ext cx="3120591" cy="6952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lnSpc>
                      <a:spcPct val="150000"/>
                    </a:lnSpc>
                  </a:pPr>
                  <a:r>
                    <a:rPr sz="1200">
                      <a:highlight>
                        <a:srgbClr val="FFFFFF">
                          <a:alpha val="0"/>
                        </a:srgbClr>
                      </a:highlight>
                      <a:sym typeface="+mn-ea"/>
                    </a:rPr>
                    <a:t>EFFB will bring users of different types into the Aptos ecosystem, expanding and enriching the Aptos community.</a:t>
                  </a:r>
                  <a:endParaRPr sz="1200">
                    <a:highlight>
                      <a:srgbClr val="FFFFFF">
                        <a:alpha val="0"/>
                      </a:srgbClr>
                    </a:highlight>
                    <a:sym typeface="+mn-ea"/>
                  </a:endParaRPr>
                </a:p>
              </p:txBody>
            </p:sp>
          </p:grpSp>
          <p:grpSp>
            <p:nvGrpSpPr>
              <p:cNvPr id="2" name="Group 1"/>
              <p:cNvGrpSpPr/>
              <p:nvPr/>
            </p:nvGrpSpPr>
            <p:grpSpPr>
              <a:xfrm>
                <a:off x="993395" y="4080316"/>
                <a:ext cx="540000" cy="540000"/>
                <a:chOff x="2832175" y="5599496"/>
                <a:chExt cx="540000" cy="540000"/>
              </a:xfrm>
            </p:grpSpPr>
            <p:sp>
              <p:nvSpPr>
                <p:cNvPr id="3" name="TextBox 2"/>
                <p:cNvSpPr txBox="1"/>
                <p:nvPr/>
              </p:nvSpPr>
              <p:spPr>
                <a:xfrm>
                  <a:off x="2832175" y="5599496"/>
                  <a:ext cx="540000" cy="540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effectLst>
                  <a:outerShdw blurRad="254000" dist="127000" algn="tl" rotWithShape="0">
                    <a:schemeClr val="accent1">
                      <a:alpha val="30000"/>
                    </a:schemeClr>
                  </a:outerShdw>
                </a:effectLst>
              </p:spPr>
              <p:txBody>
                <a:bodyPr wrap="none" lIns="108000" tIns="108000" rIns="108000" bIns="108000" rtlCol="0" anchor="ctr" anchorCtr="0">
                  <a:noAutofit/>
                </a:bodyPr>
                <a:lstStyle/>
                <a:p>
                  <a:pPr algn="ctr"/>
                  <a:endParaRPr kumimoji="1" lang="zh-CN" altLang="en-US" sz="2000" b="1" dirty="0">
                    <a:noFill/>
                  </a:endParaRPr>
                </a:p>
              </p:txBody>
            </p:sp>
            <p:sp>
              <p:nvSpPr>
                <p:cNvPr id="4" name="Freeform: Shape 3"/>
                <p:cNvSpPr/>
                <p:nvPr/>
              </p:nvSpPr>
              <p:spPr>
                <a:xfrm>
                  <a:off x="2989061" y="5731793"/>
                  <a:ext cx="226228" cy="275406"/>
                </a:xfrm>
                <a:custGeom>
                  <a:avLst/>
                  <a:gdLst>
                    <a:gd name="connsiteX0" fmla="*/ 284197 w 438150"/>
                    <a:gd name="connsiteY0" fmla="*/ 621 h 533400"/>
                    <a:gd name="connsiteX1" fmla="*/ 286102 w 438150"/>
                    <a:gd name="connsiteY1" fmla="*/ 621 h 533400"/>
                    <a:gd name="connsiteX2" fmla="*/ 286102 w 438150"/>
                    <a:gd name="connsiteY2" fmla="*/ 124446 h 533400"/>
                    <a:gd name="connsiteX3" fmla="*/ 286102 w 438150"/>
                    <a:gd name="connsiteY3" fmla="*/ 126351 h 533400"/>
                    <a:gd name="connsiteX4" fmla="*/ 314677 w 438150"/>
                    <a:gd name="connsiteY4" fmla="*/ 153021 h 533400"/>
                    <a:gd name="connsiteX5" fmla="*/ 314677 w 438150"/>
                    <a:gd name="connsiteY5" fmla="*/ 153021 h 533400"/>
                    <a:gd name="connsiteX6" fmla="*/ 438502 w 438150"/>
                    <a:gd name="connsiteY6" fmla="*/ 153021 h 533400"/>
                    <a:gd name="connsiteX7" fmla="*/ 438502 w 438150"/>
                    <a:gd name="connsiteY7" fmla="*/ 154926 h 533400"/>
                    <a:gd name="connsiteX8" fmla="*/ 438502 w 438150"/>
                    <a:gd name="connsiteY8" fmla="*/ 505446 h 533400"/>
                    <a:gd name="connsiteX9" fmla="*/ 409927 w 438150"/>
                    <a:gd name="connsiteY9" fmla="*/ 534021 h 533400"/>
                    <a:gd name="connsiteX10" fmla="*/ 28927 w 438150"/>
                    <a:gd name="connsiteY10" fmla="*/ 534021 h 533400"/>
                    <a:gd name="connsiteX11" fmla="*/ 352 w 438150"/>
                    <a:gd name="connsiteY11" fmla="*/ 505446 h 533400"/>
                    <a:gd name="connsiteX12" fmla="*/ 352 w 438150"/>
                    <a:gd name="connsiteY12" fmla="*/ 29196 h 533400"/>
                    <a:gd name="connsiteX13" fmla="*/ 28927 w 438150"/>
                    <a:gd name="connsiteY13" fmla="*/ 621 h 533400"/>
                    <a:gd name="connsiteX14" fmla="*/ 284197 w 438150"/>
                    <a:gd name="connsiteY14" fmla="*/ 621 h 533400"/>
                    <a:gd name="connsiteX15" fmla="*/ 248002 w 438150"/>
                    <a:gd name="connsiteY15" fmla="*/ 200646 h 533400"/>
                    <a:gd name="connsiteX16" fmla="*/ 152752 w 438150"/>
                    <a:gd name="connsiteY16" fmla="*/ 200646 h 533400"/>
                    <a:gd name="connsiteX17" fmla="*/ 152752 w 438150"/>
                    <a:gd name="connsiteY17" fmla="*/ 410196 h 533400"/>
                    <a:gd name="connsiteX18" fmla="*/ 171802 w 438150"/>
                    <a:gd name="connsiteY18" fmla="*/ 410196 h 533400"/>
                    <a:gd name="connsiteX19" fmla="*/ 171802 w 438150"/>
                    <a:gd name="connsiteY19" fmla="*/ 314946 h 533400"/>
                    <a:gd name="connsiteX20" fmla="*/ 248002 w 438150"/>
                    <a:gd name="connsiteY20" fmla="*/ 314946 h 533400"/>
                    <a:gd name="connsiteX21" fmla="*/ 249907 w 438150"/>
                    <a:gd name="connsiteY21" fmla="*/ 314946 h 533400"/>
                    <a:gd name="connsiteX22" fmla="*/ 305152 w 438150"/>
                    <a:gd name="connsiteY22" fmla="*/ 257796 h 533400"/>
                    <a:gd name="connsiteX23" fmla="*/ 248002 w 438150"/>
                    <a:gd name="connsiteY23" fmla="*/ 200646 h 533400"/>
                    <a:gd name="connsiteX24" fmla="*/ 248002 w 438150"/>
                    <a:gd name="connsiteY24" fmla="*/ 200646 h 533400"/>
                    <a:gd name="connsiteX25" fmla="*/ 248002 w 438150"/>
                    <a:gd name="connsiteY25" fmla="*/ 219696 h 533400"/>
                    <a:gd name="connsiteX26" fmla="*/ 286102 w 438150"/>
                    <a:gd name="connsiteY26" fmla="*/ 257796 h 533400"/>
                    <a:gd name="connsiteX27" fmla="*/ 248002 w 438150"/>
                    <a:gd name="connsiteY27" fmla="*/ 295896 h 533400"/>
                    <a:gd name="connsiteX28" fmla="*/ 248002 w 438150"/>
                    <a:gd name="connsiteY28" fmla="*/ 295896 h 533400"/>
                    <a:gd name="connsiteX29" fmla="*/ 171802 w 438150"/>
                    <a:gd name="connsiteY29" fmla="*/ 295896 h 533400"/>
                    <a:gd name="connsiteX30" fmla="*/ 171802 w 438150"/>
                    <a:gd name="connsiteY30" fmla="*/ 219696 h 533400"/>
                    <a:gd name="connsiteX31" fmla="*/ 248002 w 438150"/>
                    <a:gd name="connsiteY31" fmla="*/ 219696 h 533400"/>
                    <a:gd name="connsiteX32" fmla="*/ 428977 w 438150"/>
                    <a:gd name="connsiteY32" fmla="*/ 133971 h 533400"/>
                    <a:gd name="connsiteX33" fmla="*/ 314677 w 438150"/>
                    <a:gd name="connsiteY33" fmla="*/ 133971 h 533400"/>
                    <a:gd name="connsiteX34" fmla="*/ 313724 w 438150"/>
                    <a:gd name="connsiteY34" fmla="*/ 133971 h 533400"/>
                    <a:gd name="connsiteX35" fmla="*/ 305152 w 438150"/>
                    <a:gd name="connsiteY35" fmla="*/ 124446 h 533400"/>
                    <a:gd name="connsiteX36" fmla="*/ 305152 w 438150"/>
                    <a:gd name="connsiteY36" fmla="*/ 124446 h 533400"/>
                    <a:gd name="connsiteX37" fmla="*/ 305152 w 438150"/>
                    <a:gd name="connsiteY37" fmla="*/ 10146 h 533400"/>
                    <a:gd name="connsiteX38" fmla="*/ 428977 w 438150"/>
                    <a:gd name="connsiteY38" fmla="*/ 133971 h 533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438150" h="533400">
                      <a:moveTo>
                        <a:pt x="284197" y="621"/>
                      </a:moveTo>
                      <a:cubicBezTo>
                        <a:pt x="285149" y="621"/>
                        <a:pt x="286102" y="621"/>
                        <a:pt x="286102" y="621"/>
                      </a:cubicBezTo>
                      <a:lnTo>
                        <a:pt x="286102" y="124446"/>
                      </a:lnTo>
                      <a:lnTo>
                        <a:pt x="286102" y="126351"/>
                      </a:lnTo>
                      <a:cubicBezTo>
                        <a:pt x="287055" y="141591"/>
                        <a:pt x="299437" y="153021"/>
                        <a:pt x="314677" y="153021"/>
                      </a:cubicBezTo>
                      <a:lnTo>
                        <a:pt x="314677" y="153021"/>
                      </a:lnTo>
                      <a:lnTo>
                        <a:pt x="438502" y="153021"/>
                      </a:lnTo>
                      <a:cubicBezTo>
                        <a:pt x="438502" y="153974"/>
                        <a:pt x="438502" y="154926"/>
                        <a:pt x="438502" y="154926"/>
                      </a:cubicBezTo>
                      <a:lnTo>
                        <a:pt x="438502" y="505446"/>
                      </a:lnTo>
                      <a:cubicBezTo>
                        <a:pt x="438502" y="521639"/>
                        <a:pt x="426120" y="534021"/>
                        <a:pt x="409927" y="534021"/>
                      </a:cubicBezTo>
                      <a:lnTo>
                        <a:pt x="28927" y="534021"/>
                      </a:lnTo>
                      <a:cubicBezTo>
                        <a:pt x="12734" y="534021"/>
                        <a:pt x="352" y="521639"/>
                        <a:pt x="352" y="505446"/>
                      </a:cubicBezTo>
                      <a:lnTo>
                        <a:pt x="352" y="29196"/>
                      </a:lnTo>
                      <a:cubicBezTo>
                        <a:pt x="352" y="13004"/>
                        <a:pt x="12734" y="621"/>
                        <a:pt x="28927" y="621"/>
                      </a:cubicBezTo>
                      <a:lnTo>
                        <a:pt x="284197" y="621"/>
                      </a:lnTo>
                      <a:close/>
                      <a:moveTo>
                        <a:pt x="248002" y="200646"/>
                      </a:moveTo>
                      <a:lnTo>
                        <a:pt x="152752" y="200646"/>
                      </a:lnTo>
                      <a:lnTo>
                        <a:pt x="152752" y="410196"/>
                      </a:lnTo>
                      <a:lnTo>
                        <a:pt x="171802" y="410196"/>
                      </a:lnTo>
                      <a:lnTo>
                        <a:pt x="171802" y="314946"/>
                      </a:lnTo>
                      <a:lnTo>
                        <a:pt x="248002" y="314946"/>
                      </a:lnTo>
                      <a:lnTo>
                        <a:pt x="249907" y="314946"/>
                      </a:lnTo>
                      <a:cubicBezTo>
                        <a:pt x="280387" y="313994"/>
                        <a:pt x="305152" y="288276"/>
                        <a:pt x="305152" y="257796"/>
                      </a:cubicBezTo>
                      <a:cubicBezTo>
                        <a:pt x="305152" y="226364"/>
                        <a:pt x="279434" y="200646"/>
                        <a:pt x="248002" y="200646"/>
                      </a:cubicBezTo>
                      <a:lnTo>
                        <a:pt x="248002" y="200646"/>
                      </a:lnTo>
                      <a:close/>
                      <a:moveTo>
                        <a:pt x="248002" y="219696"/>
                      </a:moveTo>
                      <a:cubicBezTo>
                        <a:pt x="268957" y="219696"/>
                        <a:pt x="286102" y="236841"/>
                        <a:pt x="286102" y="257796"/>
                      </a:cubicBezTo>
                      <a:cubicBezTo>
                        <a:pt x="286102" y="278751"/>
                        <a:pt x="268957" y="295896"/>
                        <a:pt x="248002" y="295896"/>
                      </a:cubicBezTo>
                      <a:lnTo>
                        <a:pt x="248002" y="295896"/>
                      </a:lnTo>
                      <a:lnTo>
                        <a:pt x="171802" y="295896"/>
                      </a:lnTo>
                      <a:lnTo>
                        <a:pt x="171802" y="219696"/>
                      </a:lnTo>
                      <a:lnTo>
                        <a:pt x="248002" y="219696"/>
                      </a:lnTo>
                      <a:close/>
                      <a:moveTo>
                        <a:pt x="428977" y="133971"/>
                      </a:moveTo>
                      <a:lnTo>
                        <a:pt x="314677" y="133971"/>
                      </a:lnTo>
                      <a:lnTo>
                        <a:pt x="313724" y="133971"/>
                      </a:lnTo>
                      <a:cubicBezTo>
                        <a:pt x="308962" y="133019"/>
                        <a:pt x="305152" y="129209"/>
                        <a:pt x="305152" y="124446"/>
                      </a:cubicBezTo>
                      <a:lnTo>
                        <a:pt x="305152" y="124446"/>
                      </a:lnTo>
                      <a:lnTo>
                        <a:pt x="305152" y="10146"/>
                      </a:lnTo>
                      <a:lnTo>
                        <a:pt x="428977" y="13397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zh-CN" altLang="en-US" dirty="0"/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6479537" y="3871119"/>
              <a:ext cx="5027930" cy="1558925"/>
              <a:chOff x="660397" y="3871119"/>
              <a:chExt cx="5027930" cy="1558925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660397" y="3871119"/>
                <a:ext cx="5027930" cy="1558925"/>
                <a:chOff x="6505891" y="1434516"/>
                <a:chExt cx="4041354" cy="1175481"/>
              </a:xfrm>
            </p:grpSpPr>
            <p:sp>
              <p:nvSpPr>
                <p:cNvPr id="49" name="Rectangle: Rounded Corners 48"/>
                <p:cNvSpPr/>
                <p:nvPr/>
              </p:nvSpPr>
              <p:spPr>
                <a:xfrm>
                  <a:off x="6505891" y="1434516"/>
                  <a:ext cx="4040844" cy="1175481"/>
                </a:xfrm>
                <a:prstGeom prst="roundRect">
                  <a:avLst>
                    <a:gd name="adj" fmla="val 7400"/>
                  </a:avLst>
                </a:prstGeom>
                <a:solidFill>
                  <a:srgbClr val="FFFFFF"/>
                </a:solidFill>
                <a:ln w="12700" cap="rnd">
                  <a:noFill/>
                  <a:prstDash val="solid"/>
                  <a:round/>
                </a:ln>
                <a:effectLst>
                  <a:outerShdw blurRad="254000" dist="127000" algn="ctr" rotWithShape="0">
                    <a:schemeClr val="bg1">
                      <a:lumMod val="65000"/>
                      <a:alpha val="2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400"/>
                  <a:endParaRPr lang="zh-CN" altLang="en-US" sz="2000" b="1" dirty="0"/>
                </a:p>
              </p:txBody>
            </p:sp>
            <p:sp>
              <p:nvSpPr>
                <p:cNvPr id="50" name="TextBox 49"/>
                <p:cNvSpPr txBox="1"/>
                <p:nvPr/>
              </p:nvSpPr>
              <p:spPr>
                <a:xfrm>
                  <a:off x="7345572" y="1461134"/>
                  <a:ext cx="2802540" cy="301696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l">
                    <a:lnSpc>
                      <a:spcPct val="100000"/>
                    </a:lnSpc>
                  </a:pPr>
                  <a:r>
                    <a:rPr lang="zh-CN" altLang="en-US" sz="1600" b="1" dirty="0">
                      <a:solidFill>
                        <a:schemeClr val="bg2">
                          <a:lumMod val="10000"/>
                        </a:schemeClr>
                      </a:solidFill>
                    </a:rPr>
                    <a:t>Gateway portal</a:t>
                  </a:r>
                  <a:endParaRPr lang="zh-CN" altLang="en-US" sz="1600" b="1" dirty="0">
                    <a:solidFill>
                      <a:schemeClr val="bg2">
                        <a:lumMod val="10000"/>
                      </a:schemeClr>
                    </a:solidFill>
                  </a:endParaRPr>
                </a:p>
              </p:txBody>
            </p:sp>
            <p:sp>
              <p:nvSpPr>
                <p:cNvPr id="51" name="TextBox 50"/>
                <p:cNvSpPr txBox="1"/>
                <p:nvPr/>
              </p:nvSpPr>
              <p:spPr>
                <a:xfrm>
                  <a:off x="7345500" y="1762980"/>
                  <a:ext cx="3201745" cy="7359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lvl="0" defTabSz="913765">
                    <a:lnSpc>
                      <a:spcPct val="120000"/>
                    </a:lnSpc>
                    <a:buSzPct val="25000"/>
                    <a:defRPr/>
                  </a:pPr>
                  <a:r>
                    <a:rPr sz="1200">
                      <a:solidFill>
                        <a:srgbClr val="000000"/>
                      </a:solidFill>
                      <a:highlight>
                        <a:srgbClr val="FFFFFF">
                          <a:alpha val="0"/>
                        </a:srgbClr>
                      </a:highlight>
                      <a:latin typeface="微软雅黑"/>
                      <a:sym typeface="+mn-ea"/>
                    </a:rPr>
                    <a:t>Social and transparent methods will showcase the advantages of APTOS to new user groups, serving as a gateway portal for mainstream consumers to experience the benefits of Aptos firsthand.</a:t>
                  </a:r>
                  <a:endParaRPr sz="1200">
                    <a:solidFill>
                      <a:srgbClr val="000000"/>
                    </a:solidFill>
                    <a:highlight>
                      <a:srgbClr val="FFFFFF">
                        <a:alpha val="0"/>
                      </a:srgbClr>
                    </a:highlight>
                    <a:latin typeface="微软雅黑"/>
                    <a:sym typeface="+mn-ea"/>
                  </a:endParaRPr>
                </a:p>
              </p:txBody>
            </p:sp>
          </p:grpSp>
          <p:grpSp>
            <p:nvGrpSpPr>
              <p:cNvPr id="46" name="Group 45"/>
              <p:cNvGrpSpPr/>
              <p:nvPr/>
            </p:nvGrpSpPr>
            <p:grpSpPr>
              <a:xfrm>
                <a:off x="993395" y="4080316"/>
                <a:ext cx="540000" cy="540000"/>
                <a:chOff x="2832175" y="5599496"/>
                <a:chExt cx="540000" cy="540000"/>
              </a:xfrm>
            </p:grpSpPr>
            <p:sp>
              <p:nvSpPr>
                <p:cNvPr id="47" name="TextBox 46"/>
                <p:cNvSpPr txBox="1"/>
                <p:nvPr/>
              </p:nvSpPr>
              <p:spPr>
                <a:xfrm>
                  <a:off x="2832175" y="5599496"/>
                  <a:ext cx="540000" cy="540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4"/>
                </a:solidFill>
                <a:effectLst>
                  <a:outerShdw blurRad="254000" dist="127000" algn="tl" rotWithShape="0">
                    <a:schemeClr val="accent4">
                      <a:alpha val="30000"/>
                    </a:schemeClr>
                  </a:outerShdw>
                </a:effectLst>
              </p:spPr>
              <p:txBody>
                <a:bodyPr wrap="none" lIns="108000" tIns="108000" rIns="108000" bIns="108000" rtlCol="0" anchor="ctr" anchorCtr="0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 kumimoji="1" lang="zh-CN" altLang="en-US" sz="2000" b="1" dirty="0">
                    <a:noFill/>
                  </a:endParaRPr>
                </a:p>
              </p:txBody>
            </p:sp>
            <p:sp>
              <p:nvSpPr>
                <p:cNvPr id="48" name="Freeform: Shape 47"/>
                <p:cNvSpPr/>
                <p:nvPr/>
              </p:nvSpPr>
              <p:spPr>
                <a:xfrm>
                  <a:off x="2964472" y="5761335"/>
                  <a:ext cx="275406" cy="216320"/>
                </a:xfrm>
                <a:custGeom>
                  <a:avLst/>
                  <a:gdLst>
                    <a:gd name="T0" fmla="*/ 10000 w 10000"/>
                    <a:gd name="T1" fmla="*/ 891 h 7855"/>
                    <a:gd name="T2" fmla="*/ 9726 w 10000"/>
                    <a:gd name="T3" fmla="*/ 1733 h 7855"/>
                    <a:gd name="T4" fmla="*/ 9045 w 10000"/>
                    <a:gd name="T5" fmla="*/ 2420 h 7855"/>
                    <a:gd name="T6" fmla="*/ 6434 w 10000"/>
                    <a:gd name="T7" fmla="*/ 4233 h 7855"/>
                    <a:gd name="T8" fmla="*/ 6196 w 10000"/>
                    <a:gd name="T9" fmla="*/ 4403 h 7855"/>
                    <a:gd name="T10" fmla="*/ 5895 w 10000"/>
                    <a:gd name="T11" fmla="*/ 4616 h 7855"/>
                    <a:gd name="T12" fmla="*/ 5605 w 10000"/>
                    <a:gd name="T13" fmla="*/ 4798 h 7855"/>
                    <a:gd name="T14" fmla="*/ 5285 w 10000"/>
                    <a:gd name="T15" fmla="*/ 4948 h 7855"/>
                    <a:gd name="T16" fmla="*/ 5006 w 10000"/>
                    <a:gd name="T17" fmla="*/ 4998 h 7855"/>
                    <a:gd name="T18" fmla="*/ 4994 w 10000"/>
                    <a:gd name="T19" fmla="*/ 4998 h 7855"/>
                    <a:gd name="T20" fmla="*/ 4715 w 10000"/>
                    <a:gd name="T21" fmla="*/ 4948 h 7855"/>
                    <a:gd name="T22" fmla="*/ 4395 w 10000"/>
                    <a:gd name="T23" fmla="*/ 4798 h 7855"/>
                    <a:gd name="T24" fmla="*/ 4105 w 10000"/>
                    <a:gd name="T25" fmla="*/ 4616 h 7855"/>
                    <a:gd name="T26" fmla="*/ 3804 w 10000"/>
                    <a:gd name="T27" fmla="*/ 4403 h 7855"/>
                    <a:gd name="T28" fmla="*/ 3566 w 10000"/>
                    <a:gd name="T29" fmla="*/ 4233 h 7855"/>
                    <a:gd name="T30" fmla="*/ 2104 w 10000"/>
                    <a:gd name="T31" fmla="*/ 3215 h 7855"/>
                    <a:gd name="T32" fmla="*/ 960 w 10000"/>
                    <a:gd name="T33" fmla="*/ 2418 h 7855"/>
                    <a:gd name="T34" fmla="*/ 307 w 10000"/>
                    <a:gd name="T35" fmla="*/ 1775 h 7855"/>
                    <a:gd name="T36" fmla="*/ 0 w 10000"/>
                    <a:gd name="T37" fmla="*/ 1015 h 7855"/>
                    <a:gd name="T38" fmla="*/ 231 w 10000"/>
                    <a:gd name="T39" fmla="*/ 290 h 7855"/>
                    <a:gd name="T40" fmla="*/ 892 w 10000"/>
                    <a:gd name="T41" fmla="*/ 0 h 7855"/>
                    <a:gd name="T42" fmla="*/ 9108 w 10000"/>
                    <a:gd name="T43" fmla="*/ 0 h 7855"/>
                    <a:gd name="T44" fmla="*/ 9735 w 10000"/>
                    <a:gd name="T45" fmla="*/ 261 h 7855"/>
                    <a:gd name="T46" fmla="*/ 10000 w 10000"/>
                    <a:gd name="T47" fmla="*/ 891 h 7855"/>
                    <a:gd name="T48" fmla="*/ 10000 w 10000"/>
                    <a:gd name="T49" fmla="*/ 2532 h 7855"/>
                    <a:gd name="T50" fmla="*/ 10000 w 10000"/>
                    <a:gd name="T51" fmla="*/ 6963 h 7855"/>
                    <a:gd name="T52" fmla="*/ 9739 w 10000"/>
                    <a:gd name="T53" fmla="*/ 7593 h 7855"/>
                    <a:gd name="T54" fmla="*/ 9109 w 10000"/>
                    <a:gd name="T55" fmla="*/ 7855 h 7855"/>
                    <a:gd name="T56" fmla="*/ 894 w 10000"/>
                    <a:gd name="T57" fmla="*/ 7855 h 7855"/>
                    <a:gd name="T58" fmla="*/ 264 w 10000"/>
                    <a:gd name="T59" fmla="*/ 7593 h 7855"/>
                    <a:gd name="T60" fmla="*/ 1 w 10000"/>
                    <a:gd name="T61" fmla="*/ 6963 h 7855"/>
                    <a:gd name="T62" fmla="*/ 1 w 10000"/>
                    <a:gd name="T63" fmla="*/ 2532 h 7855"/>
                    <a:gd name="T64" fmla="*/ 565 w 10000"/>
                    <a:gd name="T65" fmla="*/ 3018 h 7855"/>
                    <a:gd name="T66" fmla="*/ 3339 w 10000"/>
                    <a:gd name="T67" fmla="*/ 4943 h 7855"/>
                    <a:gd name="T68" fmla="*/ 3855 w 10000"/>
                    <a:gd name="T69" fmla="*/ 5308 h 7855"/>
                    <a:gd name="T70" fmla="*/ 4383 w 10000"/>
                    <a:gd name="T71" fmla="*/ 5576 h 7855"/>
                    <a:gd name="T72" fmla="*/ 4996 w 10000"/>
                    <a:gd name="T73" fmla="*/ 5712 h 7855"/>
                    <a:gd name="T74" fmla="*/ 5009 w 10000"/>
                    <a:gd name="T75" fmla="*/ 5712 h 7855"/>
                    <a:gd name="T76" fmla="*/ 5623 w 10000"/>
                    <a:gd name="T77" fmla="*/ 5576 h 7855"/>
                    <a:gd name="T78" fmla="*/ 6150 w 10000"/>
                    <a:gd name="T79" fmla="*/ 5308 h 7855"/>
                    <a:gd name="T80" fmla="*/ 6666 w 10000"/>
                    <a:gd name="T81" fmla="*/ 4943 h 7855"/>
                    <a:gd name="T82" fmla="*/ 9445 w 10000"/>
                    <a:gd name="T83" fmla="*/ 3018 h 7855"/>
                    <a:gd name="T84" fmla="*/ 10000 w 10000"/>
                    <a:gd name="T85" fmla="*/ 2532 h 78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0000" h="7855">
                      <a:moveTo>
                        <a:pt x="10000" y="891"/>
                      </a:moveTo>
                      <a:cubicBezTo>
                        <a:pt x="10000" y="1185"/>
                        <a:pt x="9909" y="1466"/>
                        <a:pt x="9726" y="1733"/>
                      </a:cubicBezTo>
                      <a:cubicBezTo>
                        <a:pt x="9544" y="2001"/>
                        <a:pt x="9316" y="2230"/>
                        <a:pt x="9045" y="2420"/>
                      </a:cubicBezTo>
                      <a:cubicBezTo>
                        <a:pt x="7646" y="3391"/>
                        <a:pt x="6776" y="3995"/>
                        <a:pt x="6434" y="4233"/>
                      </a:cubicBezTo>
                      <a:cubicBezTo>
                        <a:pt x="6396" y="4260"/>
                        <a:pt x="6318" y="4317"/>
                        <a:pt x="6196" y="4403"/>
                      </a:cubicBezTo>
                      <a:cubicBezTo>
                        <a:pt x="6075" y="4491"/>
                        <a:pt x="5975" y="4562"/>
                        <a:pt x="5895" y="4616"/>
                      </a:cubicBezTo>
                      <a:cubicBezTo>
                        <a:pt x="5815" y="4670"/>
                        <a:pt x="5718" y="4730"/>
                        <a:pt x="5605" y="4798"/>
                      </a:cubicBezTo>
                      <a:cubicBezTo>
                        <a:pt x="5491" y="4866"/>
                        <a:pt x="5384" y="4916"/>
                        <a:pt x="5285" y="4948"/>
                      </a:cubicBezTo>
                      <a:cubicBezTo>
                        <a:pt x="5184" y="4982"/>
                        <a:pt x="5091" y="4998"/>
                        <a:pt x="5006" y="4998"/>
                      </a:cubicBezTo>
                      <a:lnTo>
                        <a:pt x="4994" y="4998"/>
                      </a:lnTo>
                      <a:cubicBezTo>
                        <a:pt x="4908" y="4998"/>
                        <a:pt x="4815" y="4982"/>
                        <a:pt x="4715" y="4948"/>
                      </a:cubicBezTo>
                      <a:cubicBezTo>
                        <a:pt x="4614" y="4915"/>
                        <a:pt x="4508" y="4865"/>
                        <a:pt x="4395" y="4798"/>
                      </a:cubicBezTo>
                      <a:cubicBezTo>
                        <a:pt x="4281" y="4731"/>
                        <a:pt x="4185" y="4671"/>
                        <a:pt x="4105" y="4616"/>
                      </a:cubicBezTo>
                      <a:cubicBezTo>
                        <a:pt x="4025" y="4562"/>
                        <a:pt x="3924" y="4491"/>
                        <a:pt x="3804" y="4403"/>
                      </a:cubicBezTo>
                      <a:cubicBezTo>
                        <a:pt x="3683" y="4317"/>
                        <a:pt x="3604" y="4260"/>
                        <a:pt x="3566" y="4233"/>
                      </a:cubicBezTo>
                      <a:cubicBezTo>
                        <a:pt x="3229" y="3995"/>
                        <a:pt x="2740" y="3656"/>
                        <a:pt x="2104" y="3215"/>
                      </a:cubicBezTo>
                      <a:cubicBezTo>
                        <a:pt x="1467" y="2773"/>
                        <a:pt x="1086" y="2510"/>
                        <a:pt x="960" y="2418"/>
                      </a:cubicBezTo>
                      <a:cubicBezTo>
                        <a:pt x="729" y="2262"/>
                        <a:pt x="511" y="2047"/>
                        <a:pt x="307" y="1775"/>
                      </a:cubicBezTo>
                      <a:cubicBezTo>
                        <a:pt x="102" y="1503"/>
                        <a:pt x="0" y="1248"/>
                        <a:pt x="0" y="1015"/>
                      </a:cubicBezTo>
                      <a:cubicBezTo>
                        <a:pt x="0" y="725"/>
                        <a:pt x="77" y="483"/>
                        <a:pt x="231" y="290"/>
                      </a:cubicBezTo>
                      <a:cubicBezTo>
                        <a:pt x="385" y="96"/>
                        <a:pt x="606" y="0"/>
                        <a:pt x="892" y="0"/>
                      </a:cubicBezTo>
                      <a:lnTo>
                        <a:pt x="9108" y="0"/>
                      </a:lnTo>
                      <a:cubicBezTo>
                        <a:pt x="9349" y="0"/>
                        <a:pt x="9559" y="87"/>
                        <a:pt x="9735" y="261"/>
                      </a:cubicBezTo>
                      <a:cubicBezTo>
                        <a:pt x="9913" y="436"/>
                        <a:pt x="10000" y="646"/>
                        <a:pt x="10000" y="891"/>
                      </a:cubicBezTo>
                      <a:close/>
                      <a:moveTo>
                        <a:pt x="10000" y="2532"/>
                      </a:moveTo>
                      <a:lnTo>
                        <a:pt x="10000" y="6963"/>
                      </a:lnTo>
                      <a:cubicBezTo>
                        <a:pt x="10000" y="7208"/>
                        <a:pt x="9913" y="7418"/>
                        <a:pt x="9739" y="7593"/>
                      </a:cubicBezTo>
                      <a:cubicBezTo>
                        <a:pt x="9564" y="7768"/>
                        <a:pt x="9354" y="7855"/>
                        <a:pt x="9109" y="7855"/>
                      </a:cubicBezTo>
                      <a:lnTo>
                        <a:pt x="894" y="7855"/>
                      </a:lnTo>
                      <a:cubicBezTo>
                        <a:pt x="649" y="7855"/>
                        <a:pt x="439" y="7767"/>
                        <a:pt x="264" y="7593"/>
                      </a:cubicBezTo>
                      <a:cubicBezTo>
                        <a:pt x="88" y="7420"/>
                        <a:pt x="1" y="7208"/>
                        <a:pt x="1" y="6963"/>
                      </a:cubicBezTo>
                      <a:lnTo>
                        <a:pt x="1" y="2532"/>
                      </a:lnTo>
                      <a:cubicBezTo>
                        <a:pt x="165" y="2715"/>
                        <a:pt x="354" y="2876"/>
                        <a:pt x="565" y="3018"/>
                      </a:cubicBezTo>
                      <a:cubicBezTo>
                        <a:pt x="1911" y="3933"/>
                        <a:pt x="2836" y="4576"/>
                        <a:pt x="3339" y="4943"/>
                      </a:cubicBezTo>
                      <a:cubicBezTo>
                        <a:pt x="3551" y="5099"/>
                        <a:pt x="3723" y="5222"/>
                        <a:pt x="3855" y="5308"/>
                      </a:cubicBezTo>
                      <a:cubicBezTo>
                        <a:pt x="3986" y="5396"/>
                        <a:pt x="4163" y="5486"/>
                        <a:pt x="4383" y="5576"/>
                      </a:cubicBezTo>
                      <a:cubicBezTo>
                        <a:pt x="4603" y="5667"/>
                        <a:pt x="4806" y="5712"/>
                        <a:pt x="4996" y="5712"/>
                      </a:cubicBezTo>
                      <a:lnTo>
                        <a:pt x="5009" y="5712"/>
                      </a:lnTo>
                      <a:cubicBezTo>
                        <a:pt x="5199" y="5712"/>
                        <a:pt x="5403" y="5666"/>
                        <a:pt x="5623" y="5576"/>
                      </a:cubicBezTo>
                      <a:cubicBezTo>
                        <a:pt x="5843" y="5485"/>
                        <a:pt x="6018" y="5395"/>
                        <a:pt x="6150" y="5308"/>
                      </a:cubicBezTo>
                      <a:cubicBezTo>
                        <a:pt x="6281" y="5222"/>
                        <a:pt x="6454" y="5099"/>
                        <a:pt x="6666" y="4943"/>
                      </a:cubicBezTo>
                      <a:cubicBezTo>
                        <a:pt x="7299" y="4486"/>
                        <a:pt x="8225" y="3843"/>
                        <a:pt x="9445" y="3018"/>
                      </a:cubicBezTo>
                      <a:cubicBezTo>
                        <a:pt x="9654" y="2872"/>
                        <a:pt x="9840" y="2711"/>
                        <a:pt x="10000" y="25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zh-CN" altLang="en-US"/>
                </a:p>
              </p:txBody>
            </p:sp>
          </p:grpSp>
        </p:grpSp>
        <p:sp>
          <p:nvSpPr>
            <p:cNvPr id="10" name="TextBox 9"/>
            <p:cNvSpPr txBox="1"/>
            <p:nvPr/>
          </p:nvSpPr>
          <p:spPr>
            <a:xfrm>
              <a:off x="3315332" y="3268084"/>
              <a:ext cx="6165215" cy="39941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>
                <a:lnSpc>
                  <a:spcPct val="120000"/>
                </a:lnSpc>
              </a:pPr>
              <a:r>
                <a:rPr sz="1600">
                  <a:sym typeface="+mn-ea"/>
                </a:rPr>
                <a:t>Thank you, APTOS platform, for the joint development.</a:t>
              </a:r>
              <a:endParaRPr sz="1600">
                <a:sym typeface="+mn-ea"/>
              </a:endParaRPr>
            </a:p>
          </p:txBody>
        </p:sp>
      </p:grpSp>
      <p:sp>
        <p:nvSpPr>
          <p:cNvPr id="56" name="Title 55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dirty="0">
                <a:sym typeface="+mn-ea"/>
              </a:rPr>
              <a:t>The value brought to the APTOS ecosystem</a:t>
            </a:r>
            <a:endParaRPr dirty="0">
              <a:sym typeface="+mn-ea"/>
            </a:endParaRPr>
          </a:p>
        </p:txBody>
      </p:sp>
      <p:sp>
        <p:nvSpPr>
          <p:cNvPr id="7" name="Rectangle: Rounded Corners 17"/>
          <p:cNvSpPr/>
          <p:nvPr>
            <p:custDataLst>
              <p:tags r:id="rId1"/>
            </p:custDataLst>
          </p:nvPr>
        </p:nvSpPr>
        <p:spPr>
          <a:xfrm>
            <a:off x="584197" y="4115594"/>
            <a:ext cx="5028149" cy="1558729"/>
          </a:xfrm>
          <a:prstGeom prst="roundRect">
            <a:avLst>
              <a:gd name="adj" fmla="val 7400"/>
            </a:avLst>
          </a:prstGeom>
          <a:solidFill>
            <a:srgbClr val="FFFFFF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2000" b="1" dirty="0"/>
          </a:p>
        </p:txBody>
      </p:sp>
      <p:sp>
        <p:nvSpPr>
          <p:cNvPr id="8" name="TextBox 19"/>
          <p:cNvSpPr txBox="1"/>
          <p:nvPr>
            <p:custDataLst>
              <p:tags r:id="rId2"/>
            </p:custDataLst>
          </p:nvPr>
        </p:nvSpPr>
        <p:spPr>
          <a:xfrm>
            <a:off x="1632037" y="4187726"/>
            <a:ext cx="3486697" cy="400110"/>
          </a:xfrm>
          <a:prstGeom prst="rect">
            <a:avLst/>
          </a:prstGeom>
          <a:noFill/>
        </p:spPr>
        <p:txBody>
          <a:bodyPr wrap="none" rtlCol="0" anchor="b">
            <a:normAutofit/>
          </a:bodyPr>
          <a:lstStyle/>
          <a:p>
            <a:pPr algn="l">
              <a:lnSpc>
                <a:spcPct val="100000"/>
              </a:lnSpc>
            </a:pPr>
            <a:r>
              <a:rPr lang="zh-CN" sz="1600">
                <a:sym typeface="+mn-ea"/>
              </a:rPr>
              <a:t>Support for new features</a:t>
            </a:r>
            <a:endParaRPr lang="zh-CN" sz="1600">
              <a:sym typeface="+mn-ea"/>
            </a:endParaRPr>
          </a:p>
        </p:txBody>
      </p:sp>
      <p:sp>
        <p:nvSpPr>
          <p:cNvPr id="12" name="TextBox 20"/>
          <p:cNvSpPr txBox="1"/>
          <p:nvPr>
            <p:custDataLst>
              <p:tags r:id="rId3"/>
            </p:custDataLst>
          </p:nvPr>
        </p:nvSpPr>
        <p:spPr>
          <a:xfrm>
            <a:off x="1631950" y="4670425"/>
            <a:ext cx="39795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sz="1200">
                <a:highlight>
                  <a:srgbClr val="FFFFFF">
                    <a:alpha val="0"/>
                  </a:srgbClr>
                </a:highlight>
                <a:sym typeface="+mn-ea"/>
              </a:rPr>
              <a:t>EFFB will focus on introducing new features, showcasing the versatility of Aptos, and demonstrating its ability to support next-generation applications.</a:t>
            </a:r>
            <a:endParaRPr sz="1200">
              <a:highlight>
                <a:srgbClr val="FFFFFF">
                  <a:alpha val="0"/>
                </a:srgbClr>
              </a:highlight>
              <a:sym typeface="+mn-ea"/>
            </a:endParaRPr>
          </a:p>
        </p:txBody>
      </p:sp>
      <p:sp>
        <p:nvSpPr>
          <p:cNvPr id="13" name="TextBox 2"/>
          <p:cNvSpPr txBox="1"/>
          <p:nvPr>
            <p:custDataLst>
              <p:tags r:id="rId4"/>
            </p:custDataLst>
          </p:nvPr>
        </p:nvSpPr>
        <p:spPr>
          <a:xfrm>
            <a:off x="993395" y="4324791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>
            <a:outerShdw blurRad="254000" dist="127000" algn="tl" rotWithShape="0">
              <a:schemeClr val="accent1">
                <a:alpha val="30000"/>
              </a:schemeClr>
            </a:outerShdw>
          </a:effectLst>
        </p:spPr>
        <p:txBody>
          <a:bodyPr wrap="none" lIns="108000" tIns="108000" rIns="108000" bIns="108000" rtlCol="0" anchor="ctr" anchorCtr="0">
            <a:noAutofit/>
          </a:bodyPr>
          <a:lstStyle/>
          <a:p>
            <a:pPr algn="ctr"/>
            <a:endParaRPr kumimoji="1" lang="zh-CN" altLang="en-US" sz="2000" b="1" dirty="0">
              <a:noFill/>
            </a:endParaRPr>
          </a:p>
        </p:txBody>
      </p:sp>
      <p:sp>
        <p:nvSpPr>
          <p:cNvPr id="14" name="Freeform: Shape 3"/>
          <p:cNvSpPr/>
          <p:nvPr>
            <p:custDataLst>
              <p:tags r:id="rId5"/>
            </p:custDataLst>
          </p:nvPr>
        </p:nvSpPr>
        <p:spPr>
          <a:xfrm>
            <a:off x="1150281" y="4457088"/>
            <a:ext cx="226228" cy="275406"/>
          </a:xfrm>
          <a:custGeom>
            <a:avLst/>
            <a:gdLst>
              <a:gd name="connsiteX0" fmla="*/ 284197 w 438150"/>
              <a:gd name="connsiteY0" fmla="*/ 621 h 533400"/>
              <a:gd name="connsiteX1" fmla="*/ 286102 w 438150"/>
              <a:gd name="connsiteY1" fmla="*/ 621 h 533400"/>
              <a:gd name="connsiteX2" fmla="*/ 286102 w 438150"/>
              <a:gd name="connsiteY2" fmla="*/ 124446 h 533400"/>
              <a:gd name="connsiteX3" fmla="*/ 286102 w 438150"/>
              <a:gd name="connsiteY3" fmla="*/ 126351 h 533400"/>
              <a:gd name="connsiteX4" fmla="*/ 314677 w 438150"/>
              <a:gd name="connsiteY4" fmla="*/ 153021 h 533400"/>
              <a:gd name="connsiteX5" fmla="*/ 314677 w 438150"/>
              <a:gd name="connsiteY5" fmla="*/ 153021 h 533400"/>
              <a:gd name="connsiteX6" fmla="*/ 438502 w 438150"/>
              <a:gd name="connsiteY6" fmla="*/ 153021 h 533400"/>
              <a:gd name="connsiteX7" fmla="*/ 438502 w 438150"/>
              <a:gd name="connsiteY7" fmla="*/ 154926 h 533400"/>
              <a:gd name="connsiteX8" fmla="*/ 438502 w 438150"/>
              <a:gd name="connsiteY8" fmla="*/ 505446 h 533400"/>
              <a:gd name="connsiteX9" fmla="*/ 409927 w 438150"/>
              <a:gd name="connsiteY9" fmla="*/ 534021 h 533400"/>
              <a:gd name="connsiteX10" fmla="*/ 28927 w 438150"/>
              <a:gd name="connsiteY10" fmla="*/ 534021 h 533400"/>
              <a:gd name="connsiteX11" fmla="*/ 352 w 438150"/>
              <a:gd name="connsiteY11" fmla="*/ 505446 h 533400"/>
              <a:gd name="connsiteX12" fmla="*/ 352 w 438150"/>
              <a:gd name="connsiteY12" fmla="*/ 29196 h 533400"/>
              <a:gd name="connsiteX13" fmla="*/ 28927 w 438150"/>
              <a:gd name="connsiteY13" fmla="*/ 621 h 533400"/>
              <a:gd name="connsiteX14" fmla="*/ 284197 w 438150"/>
              <a:gd name="connsiteY14" fmla="*/ 621 h 533400"/>
              <a:gd name="connsiteX15" fmla="*/ 248002 w 438150"/>
              <a:gd name="connsiteY15" fmla="*/ 200646 h 533400"/>
              <a:gd name="connsiteX16" fmla="*/ 152752 w 438150"/>
              <a:gd name="connsiteY16" fmla="*/ 200646 h 533400"/>
              <a:gd name="connsiteX17" fmla="*/ 152752 w 438150"/>
              <a:gd name="connsiteY17" fmla="*/ 410196 h 533400"/>
              <a:gd name="connsiteX18" fmla="*/ 171802 w 438150"/>
              <a:gd name="connsiteY18" fmla="*/ 410196 h 533400"/>
              <a:gd name="connsiteX19" fmla="*/ 171802 w 438150"/>
              <a:gd name="connsiteY19" fmla="*/ 314946 h 533400"/>
              <a:gd name="connsiteX20" fmla="*/ 248002 w 438150"/>
              <a:gd name="connsiteY20" fmla="*/ 314946 h 533400"/>
              <a:gd name="connsiteX21" fmla="*/ 249907 w 438150"/>
              <a:gd name="connsiteY21" fmla="*/ 314946 h 533400"/>
              <a:gd name="connsiteX22" fmla="*/ 305152 w 438150"/>
              <a:gd name="connsiteY22" fmla="*/ 257796 h 533400"/>
              <a:gd name="connsiteX23" fmla="*/ 248002 w 438150"/>
              <a:gd name="connsiteY23" fmla="*/ 200646 h 533400"/>
              <a:gd name="connsiteX24" fmla="*/ 248002 w 438150"/>
              <a:gd name="connsiteY24" fmla="*/ 200646 h 533400"/>
              <a:gd name="connsiteX25" fmla="*/ 248002 w 438150"/>
              <a:gd name="connsiteY25" fmla="*/ 219696 h 533400"/>
              <a:gd name="connsiteX26" fmla="*/ 286102 w 438150"/>
              <a:gd name="connsiteY26" fmla="*/ 257796 h 533400"/>
              <a:gd name="connsiteX27" fmla="*/ 248002 w 438150"/>
              <a:gd name="connsiteY27" fmla="*/ 295896 h 533400"/>
              <a:gd name="connsiteX28" fmla="*/ 248002 w 438150"/>
              <a:gd name="connsiteY28" fmla="*/ 295896 h 533400"/>
              <a:gd name="connsiteX29" fmla="*/ 171802 w 438150"/>
              <a:gd name="connsiteY29" fmla="*/ 295896 h 533400"/>
              <a:gd name="connsiteX30" fmla="*/ 171802 w 438150"/>
              <a:gd name="connsiteY30" fmla="*/ 219696 h 533400"/>
              <a:gd name="connsiteX31" fmla="*/ 248002 w 438150"/>
              <a:gd name="connsiteY31" fmla="*/ 219696 h 533400"/>
              <a:gd name="connsiteX32" fmla="*/ 428977 w 438150"/>
              <a:gd name="connsiteY32" fmla="*/ 133971 h 533400"/>
              <a:gd name="connsiteX33" fmla="*/ 314677 w 438150"/>
              <a:gd name="connsiteY33" fmla="*/ 133971 h 533400"/>
              <a:gd name="connsiteX34" fmla="*/ 313724 w 438150"/>
              <a:gd name="connsiteY34" fmla="*/ 133971 h 533400"/>
              <a:gd name="connsiteX35" fmla="*/ 305152 w 438150"/>
              <a:gd name="connsiteY35" fmla="*/ 124446 h 533400"/>
              <a:gd name="connsiteX36" fmla="*/ 305152 w 438150"/>
              <a:gd name="connsiteY36" fmla="*/ 124446 h 533400"/>
              <a:gd name="connsiteX37" fmla="*/ 305152 w 438150"/>
              <a:gd name="connsiteY37" fmla="*/ 10146 h 533400"/>
              <a:gd name="connsiteX38" fmla="*/ 428977 w 438150"/>
              <a:gd name="connsiteY38" fmla="*/ 1339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38150" h="533400">
                <a:moveTo>
                  <a:pt x="284197" y="621"/>
                </a:moveTo>
                <a:cubicBezTo>
                  <a:pt x="285149" y="621"/>
                  <a:pt x="286102" y="621"/>
                  <a:pt x="286102" y="621"/>
                </a:cubicBezTo>
                <a:lnTo>
                  <a:pt x="286102" y="124446"/>
                </a:lnTo>
                <a:lnTo>
                  <a:pt x="286102" y="126351"/>
                </a:lnTo>
                <a:cubicBezTo>
                  <a:pt x="287055" y="141591"/>
                  <a:pt x="299437" y="153021"/>
                  <a:pt x="314677" y="153021"/>
                </a:cubicBezTo>
                <a:lnTo>
                  <a:pt x="314677" y="153021"/>
                </a:lnTo>
                <a:lnTo>
                  <a:pt x="438502" y="153021"/>
                </a:lnTo>
                <a:cubicBezTo>
                  <a:pt x="438502" y="153974"/>
                  <a:pt x="438502" y="154926"/>
                  <a:pt x="438502" y="154926"/>
                </a:cubicBezTo>
                <a:lnTo>
                  <a:pt x="438502" y="505446"/>
                </a:lnTo>
                <a:cubicBezTo>
                  <a:pt x="438502" y="521639"/>
                  <a:pt x="426120" y="534021"/>
                  <a:pt x="409927" y="534021"/>
                </a:cubicBezTo>
                <a:lnTo>
                  <a:pt x="28927" y="534021"/>
                </a:lnTo>
                <a:cubicBezTo>
                  <a:pt x="12734" y="534021"/>
                  <a:pt x="352" y="521639"/>
                  <a:pt x="352" y="505446"/>
                </a:cubicBezTo>
                <a:lnTo>
                  <a:pt x="352" y="29196"/>
                </a:lnTo>
                <a:cubicBezTo>
                  <a:pt x="352" y="13004"/>
                  <a:pt x="12734" y="621"/>
                  <a:pt x="28927" y="621"/>
                </a:cubicBezTo>
                <a:lnTo>
                  <a:pt x="284197" y="621"/>
                </a:lnTo>
                <a:close/>
                <a:moveTo>
                  <a:pt x="248002" y="200646"/>
                </a:moveTo>
                <a:lnTo>
                  <a:pt x="152752" y="200646"/>
                </a:lnTo>
                <a:lnTo>
                  <a:pt x="152752" y="410196"/>
                </a:lnTo>
                <a:lnTo>
                  <a:pt x="171802" y="410196"/>
                </a:lnTo>
                <a:lnTo>
                  <a:pt x="171802" y="314946"/>
                </a:lnTo>
                <a:lnTo>
                  <a:pt x="248002" y="314946"/>
                </a:lnTo>
                <a:lnTo>
                  <a:pt x="249907" y="314946"/>
                </a:lnTo>
                <a:cubicBezTo>
                  <a:pt x="280387" y="313994"/>
                  <a:pt x="305152" y="288276"/>
                  <a:pt x="305152" y="257796"/>
                </a:cubicBezTo>
                <a:cubicBezTo>
                  <a:pt x="305152" y="226364"/>
                  <a:pt x="279434" y="200646"/>
                  <a:pt x="248002" y="200646"/>
                </a:cubicBezTo>
                <a:lnTo>
                  <a:pt x="248002" y="200646"/>
                </a:lnTo>
                <a:close/>
                <a:moveTo>
                  <a:pt x="248002" y="219696"/>
                </a:moveTo>
                <a:cubicBezTo>
                  <a:pt x="268957" y="219696"/>
                  <a:pt x="286102" y="236841"/>
                  <a:pt x="286102" y="257796"/>
                </a:cubicBezTo>
                <a:cubicBezTo>
                  <a:pt x="286102" y="278751"/>
                  <a:pt x="268957" y="295896"/>
                  <a:pt x="248002" y="295896"/>
                </a:cubicBezTo>
                <a:lnTo>
                  <a:pt x="248002" y="295896"/>
                </a:lnTo>
                <a:lnTo>
                  <a:pt x="171802" y="295896"/>
                </a:lnTo>
                <a:lnTo>
                  <a:pt x="171802" y="219696"/>
                </a:lnTo>
                <a:lnTo>
                  <a:pt x="248002" y="219696"/>
                </a:lnTo>
                <a:close/>
                <a:moveTo>
                  <a:pt x="428977" y="133971"/>
                </a:moveTo>
                <a:lnTo>
                  <a:pt x="314677" y="133971"/>
                </a:lnTo>
                <a:lnTo>
                  <a:pt x="313724" y="133971"/>
                </a:lnTo>
                <a:cubicBezTo>
                  <a:pt x="308962" y="133019"/>
                  <a:pt x="305152" y="129209"/>
                  <a:pt x="305152" y="124446"/>
                </a:cubicBezTo>
                <a:lnTo>
                  <a:pt x="305152" y="124446"/>
                </a:lnTo>
                <a:lnTo>
                  <a:pt x="305152" y="10146"/>
                </a:lnTo>
                <a:lnTo>
                  <a:pt x="428977" y="133971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dirty="0"/>
          </a:p>
        </p:txBody>
      </p:sp>
      <p:sp>
        <p:nvSpPr>
          <p:cNvPr id="16" name="Rectangle: Rounded Corners 48"/>
          <p:cNvSpPr/>
          <p:nvPr>
            <p:custDataLst>
              <p:tags r:id="rId6"/>
            </p:custDataLst>
          </p:nvPr>
        </p:nvSpPr>
        <p:spPr>
          <a:xfrm>
            <a:off x="6403337" y="4115594"/>
            <a:ext cx="5028149" cy="1558729"/>
          </a:xfrm>
          <a:prstGeom prst="roundRect">
            <a:avLst>
              <a:gd name="adj" fmla="val 7400"/>
            </a:avLst>
          </a:prstGeom>
          <a:solidFill>
            <a:srgbClr val="FFFFFF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/>
          </a:p>
        </p:txBody>
      </p:sp>
      <p:sp>
        <p:nvSpPr>
          <p:cNvPr id="17" name="TextBox 49"/>
          <p:cNvSpPr txBox="1"/>
          <p:nvPr>
            <p:custDataLst>
              <p:tags r:id="rId7"/>
            </p:custDataLst>
          </p:nvPr>
        </p:nvSpPr>
        <p:spPr>
          <a:xfrm>
            <a:off x="7448002" y="4237256"/>
            <a:ext cx="3486697" cy="400110"/>
          </a:xfrm>
          <a:prstGeom prst="rect">
            <a:avLst/>
          </a:prstGeom>
          <a:noFill/>
        </p:spPr>
        <p:txBody>
          <a:bodyPr wrap="none" rtlCol="0" anchor="b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l">
              <a:lnSpc>
                <a:spcPct val="100000"/>
              </a:lnSpc>
            </a:pPr>
            <a:r>
              <a:rPr lang="zh-CN" altLang="en-US" sz="1600" b="1" dirty="0">
                <a:solidFill>
                  <a:schemeClr val="bg2">
                    <a:lumMod val="10000"/>
                  </a:schemeClr>
                </a:solidFill>
              </a:rPr>
              <a:t>Incentivized advertising</a:t>
            </a:r>
            <a:endParaRPr lang="zh-CN" altLang="en-US" sz="16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9" name="TextBox 50"/>
          <p:cNvSpPr txBox="1"/>
          <p:nvPr>
            <p:custDataLst>
              <p:tags r:id="rId8"/>
            </p:custDataLst>
          </p:nvPr>
        </p:nvSpPr>
        <p:spPr>
          <a:xfrm>
            <a:off x="7447915" y="4670425"/>
            <a:ext cx="3882390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defTabSz="913765">
              <a:lnSpc>
                <a:spcPct val="120000"/>
              </a:lnSpc>
              <a:buSzPct val="25000"/>
              <a:defRPr/>
            </a:pPr>
            <a:r>
              <a:rPr sz="12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/>
                <a:sym typeface="+mn-ea"/>
              </a:rPr>
              <a:t>By displaying environmental advertisements and incentivizing users to watch ads to earn funds, we aim to achieve a revenue growth flywheel for both users and the environment.</a:t>
            </a:r>
            <a:endParaRPr sz="120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/>
              <a:sym typeface="+mn-ea"/>
            </a:endParaRPr>
          </a:p>
        </p:txBody>
      </p:sp>
      <p:sp>
        <p:nvSpPr>
          <p:cNvPr id="22" name="TextBox 46"/>
          <p:cNvSpPr txBox="1"/>
          <p:nvPr>
            <p:custDataLst>
              <p:tags r:id="rId9"/>
            </p:custDataLst>
          </p:nvPr>
        </p:nvSpPr>
        <p:spPr>
          <a:xfrm>
            <a:off x="6736335" y="4324791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effectLst>
            <a:outerShdw blurRad="254000" dist="127000" algn="tl" rotWithShape="0">
              <a:schemeClr val="accent4">
                <a:alpha val="30000"/>
              </a:schemeClr>
            </a:outerShdw>
          </a:effectLst>
        </p:spPr>
        <p:txBody>
          <a:bodyPr wrap="none" lIns="108000" tIns="108000" rIns="108000" bIns="10800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kumimoji="1" lang="zh-CN" altLang="en-US" sz="2000" b="1" dirty="0">
              <a:noFill/>
            </a:endParaRPr>
          </a:p>
        </p:txBody>
      </p:sp>
      <p:sp>
        <p:nvSpPr>
          <p:cNvPr id="23" name="Freeform: Shape 47"/>
          <p:cNvSpPr/>
          <p:nvPr>
            <p:custDataLst>
              <p:tags r:id="rId10"/>
            </p:custDataLst>
          </p:nvPr>
        </p:nvSpPr>
        <p:spPr>
          <a:xfrm>
            <a:off x="6868632" y="4486630"/>
            <a:ext cx="275406" cy="216320"/>
          </a:xfrm>
          <a:custGeom>
            <a:avLst/>
            <a:gdLst>
              <a:gd name="T0" fmla="*/ 10000 w 10000"/>
              <a:gd name="T1" fmla="*/ 891 h 7855"/>
              <a:gd name="T2" fmla="*/ 9726 w 10000"/>
              <a:gd name="T3" fmla="*/ 1733 h 7855"/>
              <a:gd name="T4" fmla="*/ 9045 w 10000"/>
              <a:gd name="T5" fmla="*/ 2420 h 7855"/>
              <a:gd name="T6" fmla="*/ 6434 w 10000"/>
              <a:gd name="T7" fmla="*/ 4233 h 7855"/>
              <a:gd name="T8" fmla="*/ 6196 w 10000"/>
              <a:gd name="T9" fmla="*/ 4403 h 7855"/>
              <a:gd name="T10" fmla="*/ 5895 w 10000"/>
              <a:gd name="T11" fmla="*/ 4616 h 7855"/>
              <a:gd name="T12" fmla="*/ 5605 w 10000"/>
              <a:gd name="T13" fmla="*/ 4798 h 7855"/>
              <a:gd name="T14" fmla="*/ 5285 w 10000"/>
              <a:gd name="T15" fmla="*/ 4948 h 7855"/>
              <a:gd name="T16" fmla="*/ 5006 w 10000"/>
              <a:gd name="T17" fmla="*/ 4998 h 7855"/>
              <a:gd name="T18" fmla="*/ 4994 w 10000"/>
              <a:gd name="T19" fmla="*/ 4998 h 7855"/>
              <a:gd name="T20" fmla="*/ 4715 w 10000"/>
              <a:gd name="T21" fmla="*/ 4948 h 7855"/>
              <a:gd name="T22" fmla="*/ 4395 w 10000"/>
              <a:gd name="T23" fmla="*/ 4798 h 7855"/>
              <a:gd name="T24" fmla="*/ 4105 w 10000"/>
              <a:gd name="T25" fmla="*/ 4616 h 7855"/>
              <a:gd name="T26" fmla="*/ 3804 w 10000"/>
              <a:gd name="T27" fmla="*/ 4403 h 7855"/>
              <a:gd name="T28" fmla="*/ 3566 w 10000"/>
              <a:gd name="T29" fmla="*/ 4233 h 7855"/>
              <a:gd name="T30" fmla="*/ 2104 w 10000"/>
              <a:gd name="T31" fmla="*/ 3215 h 7855"/>
              <a:gd name="T32" fmla="*/ 960 w 10000"/>
              <a:gd name="T33" fmla="*/ 2418 h 7855"/>
              <a:gd name="T34" fmla="*/ 307 w 10000"/>
              <a:gd name="T35" fmla="*/ 1775 h 7855"/>
              <a:gd name="T36" fmla="*/ 0 w 10000"/>
              <a:gd name="T37" fmla="*/ 1015 h 7855"/>
              <a:gd name="T38" fmla="*/ 231 w 10000"/>
              <a:gd name="T39" fmla="*/ 290 h 7855"/>
              <a:gd name="T40" fmla="*/ 892 w 10000"/>
              <a:gd name="T41" fmla="*/ 0 h 7855"/>
              <a:gd name="T42" fmla="*/ 9108 w 10000"/>
              <a:gd name="T43" fmla="*/ 0 h 7855"/>
              <a:gd name="T44" fmla="*/ 9735 w 10000"/>
              <a:gd name="T45" fmla="*/ 261 h 7855"/>
              <a:gd name="T46" fmla="*/ 10000 w 10000"/>
              <a:gd name="T47" fmla="*/ 891 h 7855"/>
              <a:gd name="T48" fmla="*/ 10000 w 10000"/>
              <a:gd name="T49" fmla="*/ 2532 h 7855"/>
              <a:gd name="T50" fmla="*/ 10000 w 10000"/>
              <a:gd name="T51" fmla="*/ 6963 h 7855"/>
              <a:gd name="T52" fmla="*/ 9739 w 10000"/>
              <a:gd name="T53" fmla="*/ 7593 h 7855"/>
              <a:gd name="T54" fmla="*/ 9109 w 10000"/>
              <a:gd name="T55" fmla="*/ 7855 h 7855"/>
              <a:gd name="T56" fmla="*/ 894 w 10000"/>
              <a:gd name="T57" fmla="*/ 7855 h 7855"/>
              <a:gd name="T58" fmla="*/ 264 w 10000"/>
              <a:gd name="T59" fmla="*/ 7593 h 7855"/>
              <a:gd name="T60" fmla="*/ 1 w 10000"/>
              <a:gd name="T61" fmla="*/ 6963 h 7855"/>
              <a:gd name="T62" fmla="*/ 1 w 10000"/>
              <a:gd name="T63" fmla="*/ 2532 h 7855"/>
              <a:gd name="T64" fmla="*/ 565 w 10000"/>
              <a:gd name="T65" fmla="*/ 3018 h 7855"/>
              <a:gd name="T66" fmla="*/ 3339 w 10000"/>
              <a:gd name="T67" fmla="*/ 4943 h 7855"/>
              <a:gd name="T68" fmla="*/ 3855 w 10000"/>
              <a:gd name="T69" fmla="*/ 5308 h 7855"/>
              <a:gd name="T70" fmla="*/ 4383 w 10000"/>
              <a:gd name="T71" fmla="*/ 5576 h 7855"/>
              <a:gd name="T72" fmla="*/ 4996 w 10000"/>
              <a:gd name="T73" fmla="*/ 5712 h 7855"/>
              <a:gd name="T74" fmla="*/ 5009 w 10000"/>
              <a:gd name="T75" fmla="*/ 5712 h 7855"/>
              <a:gd name="T76" fmla="*/ 5623 w 10000"/>
              <a:gd name="T77" fmla="*/ 5576 h 7855"/>
              <a:gd name="T78" fmla="*/ 6150 w 10000"/>
              <a:gd name="T79" fmla="*/ 5308 h 7855"/>
              <a:gd name="T80" fmla="*/ 6666 w 10000"/>
              <a:gd name="T81" fmla="*/ 4943 h 7855"/>
              <a:gd name="T82" fmla="*/ 9445 w 10000"/>
              <a:gd name="T83" fmla="*/ 3018 h 7855"/>
              <a:gd name="T84" fmla="*/ 10000 w 10000"/>
              <a:gd name="T85" fmla="*/ 2532 h 78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000" h="7855">
                <a:moveTo>
                  <a:pt x="10000" y="891"/>
                </a:moveTo>
                <a:cubicBezTo>
                  <a:pt x="10000" y="1185"/>
                  <a:pt x="9909" y="1466"/>
                  <a:pt x="9726" y="1733"/>
                </a:cubicBezTo>
                <a:cubicBezTo>
                  <a:pt x="9544" y="2001"/>
                  <a:pt x="9316" y="2230"/>
                  <a:pt x="9045" y="2420"/>
                </a:cubicBezTo>
                <a:cubicBezTo>
                  <a:pt x="7646" y="3391"/>
                  <a:pt x="6776" y="3995"/>
                  <a:pt x="6434" y="4233"/>
                </a:cubicBezTo>
                <a:cubicBezTo>
                  <a:pt x="6396" y="4260"/>
                  <a:pt x="6318" y="4317"/>
                  <a:pt x="6196" y="4403"/>
                </a:cubicBezTo>
                <a:cubicBezTo>
                  <a:pt x="6075" y="4491"/>
                  <a:pt x="5975" y="4562"/>
                  <a:pt x="5895" y="4616"/>
                </a:cubicBezTo>
                <a:cubicBezTo>
                  <a:pt x="5815" y="4670"/>
                  <a:pt x="5718" y="4730"/>
                  <a:pt x="5605" y="4798"/>
                </a:cubicBezTo>
                <a:cubicBezTo>
                  <a:pt x="5491" y="4866"/>
                  <a:pt x="5384" y="4916"/>
                  <a:pt x="5285" y="4948"/>
                </a:cubicBezTo>
                <a:cubicBezTo>
                  <a:pt x="5184" y="4982"/>
                  <a:pt x="5091" y="4998"/>
                  <a:pt x="5006" y="4998"/>
                </a:cubicBezTo>
                <a:lnTo>
                  <a:pt x="4994" y="4998"/>
                </a:lnTo>
                <a:cubicBezTo>
                  <a:pt x="4908" y="4998"/>
                  <a:pt x="4815" y="4982"/>
                  <a:pt x="4715" y="4948"/>
                </a:cubicBezTo>
                <a:cubicBezTo>
                  <a:pt x="4614" y="4915"/>
                  <a:pt x="4508" y="4865"/>
                  <a:pt x="4395" y="4798"/>
                </a:cubicBezTo>
                <a:cubicBezTo>
                  <a:pt x="4281" y="4731"/>
                  <a:pt x="4185" y="4671"/>
                  <a:pt x="4105" y="4616"/>
                </a:cubicBezTo>
                <a:cubicBezTo>
                  <a:pt x="4025" y="4562"/>
                  <a:pt x="3924" y="4491"/>
                  <a:pt x="3804" y="4403"/>
                </a:cubicBezTo>
                <a:cubicBezTo>
                  <a:pt x="3683" y="4317"/>
                  <a:pt x="3604" y="4260"/>
                  <a:pt x="3566" y="4233"/>
                </a:cubicBezTo>
                <a:cubicBezTo>
                  <a:pt x="3229" y="3995"/>
                  <a:pt x="2740" y="3656"/>
                  <a:pt x="2104" y="3215"/>
                </a:cubicBezTo>
                <a:cubicBezTo>
                  <a:pt x="1467" y="2773"/>
                  <a:pt x="1086" y="2510"/>
                  <a:pt x="960" y="2418"/>
                </a:cubicBezTo>
                <a:cubicBezTo>
                  <a:pt x="729" y="2262"/>
                  <a:pt x="511" y="2047"/>
                  <a:pt x="307" y="1775"/>
                </a:cubicBezTo>
                <a:cubicBezTo>
                  <a:pt x="102" y="1503"/>
                  <a:pt x="0" y="1248"/>
                  <a:pt x="0" y="1015"/>
                </a:cubicBezTo>
                <a:cubicBezTo>
                  <a:pt x="0" y="725"/>
                  <a:pt x="77" y="483"/>
                  <a:pt x="231" y="290"/>
                </a:cubicBezTo>
                <a:cubicBezTo>
                  <a:pt x="385" y="96"/>
                  <a:pt x="606" y="0"/>
                  <a:pt x="892" y="0"/>
                </a:cubicBezTo>
                <a:lnTo>
                  <a:pt x="9108" y="0"/>
                </a:lnTo>
                <a:cubicBezTo>
                  <a:pt x="9349" y="0"/>
                  <a:pt x="9559" y="87"/>
                  <a:pt x="9735" y="261"/>
                </a:cubicBezTo>
                <a:cubicBezTo>
                  <a:pt x="9913" y="436"/>
                  <a:pt x="10000" y="646"/>
                  <a:pt x="10000" y="891"/>
                </a:cubicBezTo>
                <a:close/>
                <a:moveTo>
                  <a:pt x="10000" y="2532"/>
                </a:moveTo>
                <a:lnTo>
                  <a:pt x="10000" y="6963"/>
                </a:lnTo>
                <a:cubicBezTo>
                  <a:pt x="10000" y="7208"/>
                  <a:pt x="9913" y="7418"/>
                  <a:pt x="9739" y="7593"/>
                </a:cubicBezTo>
                <a:cubicBezTo>
                  <a:pt x="9564" y="7768"/>
                  <a:pt x="9354" y="7855"/>
                  <a:pt x="9109" y="7855"/>
                </a:cubicBezTo>
                <a:lnTo>
                  <a:pt x="894" y="7855"/>
                </a:lnTo>
                <a:cubicBezTo>
                  <a:pt x="649" y="7855"/>
                  <a:pt x="439" y="7767"/>
                  <a:pt x="264" y="7593"/>
                </a:cubicBezTo>
                <a:cubicBezTo>
                  <a:pt x="88" y="7420"/>
                  <a:pt x="1" y="7208"/>
                  <a:pt x="1" y="6963"/>
                </a:cubicBezTo>
                <a:lnTo>
                  <a:pt x="1" y="2532"/>
                </a:lnTo>
                <a:cubicBezTo>
                  <a:pt x="165" y="2715"/>
                  <a:pt x="354" y="2876"/>
                  <a:pt x="565" y="3018"/>
                </a:cubicBezTo>
                <a:cubicBezTo>
                  <a:pt x="1911" y="3933"/>
                  <a:pt x="2836" y="4576"/>
                  <a:pt x="3339" y="4943"/>
                </a:cubicBezTo>
                <a:cubicBezTo>
                  <a:pt x="3551" y="5099"/>
                  <a:pt x="3723" y="5222"/>
                  <a:pt x="3855" y="5308"/>
                </a:cubicBezTo>
                <a:cubicBezTo>
                  <a:pt x="3986" y="5396"/>
                  <a:pt x="4163" y="5486"/>
                  <a:pt x="4383" y="5576"/>
                </a:cubicBezTo>
                <a:cubicBezTo>
                  <a:pt x="4603" y="5667"/>
                  <a:pt x="4806" y="5712"/>
                  <a:pt x="4996" y="5712"/>
                </a:cubicBezTo>
                <a:lnTo>
                  <a:pt x="5009" y="5712"/>
                </a:lnTo>
                <a:cubicBezTo>
                  <a:pt x="5199" y="5712"/>
                  <a:pt x="5403" y="5666"/>
                  <a:pt x="5623" y="5576"/>
                </a:cubicBezTo>
                <a:cubicBezTo>
                  <a:pt x="5843" y="5485"/>
                  <a:pt x="6018" y="5395"/>
                  <a:pt x="6150" y="5308"/>
                </a:cubicBezTo>
                <a:cubicBezTo>
                  <a:pt x="6281" y="5222"/>
                  <a:pt x="6454" y="5099"/>
                  <a:pt x="6666" y="4943"/>
                </a:cubicBezTo>
                <a:cubicBezTo>
                  <a:pt x="7299" y="4486"/>
                  <a:pt x="8225" y="3843"/>
                  <a:pt x="9445" y="3018"/>
                </a:cubicBezTo>
                <a:cubicBezTo>
                  <a:pt x="9654" y="2872"/>
                  <a:pt x="9840" y="2711"/>
                  <a:pt x="10000" y="2532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16585" y="1431913"/>
            <a:ext cx="9445925" cy="4025225"/>
            <a:chOff x="1316585" y="1431913"/>
            <a:chExt cx="9445925" cy="4025225"/>
          </a:xfrm>
        </p:grpSpPr>
        <p:sp>
          <p:nvSpPr>
            <p:cNvPr id="13" name="椭圆 12"/>
            <p:cNvSpPr/>
            <p:nvPr/>
          </p:nvSpPr>
          <p:spPr>
            <a:xfrm>
              <a:off x="1631048" y="2404337"/>
              <a:ext cx="2328725" cy="2328725"/>
            </a:xfrm>
            <a:prstGeom prst="ellipse">
              <a:avLst/>
            </a:prstGeom>
            <a:blipFill rotWithShape="1">
              <a:blip r:embed="rId1"/>
              <a:srcRect/>
              <a:stretch>
                <a:fillRect l="20000" t="25000" r="20000" b="23000"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316585" y="5144718"/>
              <a:ext cx="2980603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algn="ctr">
                <a:lnSpc>
                  <a:spcPct val="120000"/>
                </a:lnSpc>
              </a:pPr>
              <a:endParaRPr sz="1200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745007" y="4970355"/>
              <a:ext cx="2122488" cy="307777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>
              <a:defPPr>
                <a:defRPr lang="zh-CN"/>
              </a:defPPr>
              <a:lvl1pPr algn="ctr">
                <a:defRPr sz="1400" b="1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sz="2800" dirty="0">
                  <a:solidFill>
                    <a:schemeClr val="tx1"/>
                  </a:solidFill>
                </a:rPr>
                <a:t>KeyLess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1947959" y="4317622"/>
              <a:ext cx="304462" cy="304460"/>
            </a:xfrm>
            <a:prstGeom prst="ellipse">
              <a:avLst/>
            </a:prstGeom>
            <a:solidFill>
              <a:schemeClr val="accent2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2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4817888" y="2404337"/>
              <a:ext cx="2328725" cy="2328725"/>
            </a:xfrm>
            <a:prstGeom prst="ellipse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549246" y="5144718"/>
              <a:ext cx="2980603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algn="ctr">
                <a:lnSpc>
                  <a:spcPct val="120000"/>
                </a:lnSpc>
              </a:pP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977668" y="4970355"/>
              <a:ext cx="2122488" cy="307777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>
              <a:defPPr>
                <a:defRPr lang="zh-CN"/>
              </a:defPPr>
              <a:lvl1pPr algn="ctr">
                <a:defRPr sz="1400" b="1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altLang="zh-CN" sz="2800" dirty="0">
                  <a:solidFill>
                    <a:schemeClr val="tx1"/>
                  </a:solidFill>
                </a:rPr>
                <a:t>P</a:t>
              </a:r>
              <a:r>
                <a:rPr lang="zh-CN" altLang="en-US" sz="2800" dirty="0">
                  <a:solidFill>
                    <a:schemeClr val="tx1"/>
                  </a:solidFill>
                </a:rPr>
                <a:t>ay for another</a:t>
              </a:r>
              <a:endParaRPr lang="zh-CN" alt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5134799" y="4317622"/>
              <a:ext cx="304462" cy="304460"/>
            </a:xfrm>
            <a:prstGeom prst="ellipse">
              <a:avLst/>
            </a:prstGeom>
            <a:solidFill>
              <a:schemeClr val="accent5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5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rgbClr val="FFFFFF"/>
                </a:solidFill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8004728" y="2404337"/>
              <a:ext cx="2328725" cy="2328725"/>
            </a:xfrm>
            <a:prstGeom prst="ellipse">
              <a:avLst/>
            </a:prstGeom>
            <a:blipFill rotWithShape="1">
              <a:blip r:embed="rId3"/>
              <a:srcRect/>
              <a:stretch>
                <a:fillRect t="1000"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781907" y="5144718"/>
              <a:ext cx="2980603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algn="ctr">
                <a:lnSpc>
                  <a:spcPct val="120000"/>
                </a:lnSpc>
              </a:pPr>
              <a:endParaRPr sz="1200" dirty="0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8210964" y="4970355"/>
              <a:ext cx="2122488" cy="307777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>
              <a:defPPr>
                <a:defRPr lang="zh-CN"/>
              </a:defPPr>
              <a:lvl1pPr algn="ctr">
                <a:defRPr sz="1400" b="1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zh-CN" altLang="en-US" sz="2800" dirty="0">
                  <a:solidFill>
                    <a:schemeClr val="tx1"/>
                  </a:solidFill>
                </a:rPr>
                <a:t>randomness</a:t>
              </a:r>
              <a:endParaRPr lang="zh-CN" alt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8321639" y="4317622"/>
              <a:ext cx="304462" cy="304460"/>
            </a:xfrm>
            <a:prstGeom prst="ellipse">
              <a:avLst/>
            </a:prstGeom>
            <a:solidFill>
              <a:schemeClr val="accent4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4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3065433" y="1431913"/>
              <a:ext cx="6061134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endParaRPr kumimoji="0" lang="zh-CN" altLang="en-US" sz="2400" b="1" i="0" u="none" strike="noStrike" kern="1200" cap="none" spc="0" normalizeH="0" baseline="0" noProof="0" dirty="0">
                <a:solidFill>
                  <a:schemeClr val="tx1"/>
                </a:solidFill>
              </a:endParaRPr>
            </a:p>
          </p:txBody>
        </p:sp>
      </p:grpSp>
      <p:sp>
        <p:nvSpPr>
          <p:cNvPr id="34" name="Title 33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altLang="zh-CN">
                <a:sym typeface="+mn-ea"/>
              </a:rPr>
              <a:t>N</a:t>
            </a:r>
            <a:r>
              <a:rPr lang="zh-CN">
                <a:sym typeface="+mn-ea"/>
              </a:rPr>
              <a:t>ew features</a:t>
            </a:r>
            <a:endParaRPr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47483" y="1150565"/>
            <a:ext cx="11024001" cy="4877517"/>
            <a:chOff x="747483" y="1150565"/>
            <a:chExt cx="11024001" cy="4877517"/>
          </a:xfrm>
        </p:grpSpPr>
        <p:grpSp>
          <p:nvGrpSpPr>
            <p:cNvPr id="23" name="Group 22"/>
            <p:cNvGrpSpPr/>
            <p:nvPr/>
          </p:nvGrpSpPr>
          <p:grpSpPr>
            <a:xfrm>
              <a:off x="4867200" y="1150565"/>
              <a:ext cx="2444900" cy="830997"/>
              <a:chOff x="4867200" y="1150565"/>
              <a:chExt cx="2444900" cy="830997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4867200" y="1150565"/>
                <a:ext cx="2444900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 anchor="ctr" anchorCtr="0">
                <a:spAutoFit/>
              </a:bodyPr>
              <a:lstStyle/>
              <a:p>
                <a:pPr algn="ctr">
                  <a:lnSpc>
                    <a:spcPct val="100000"/>
                  </a:lnSpc>
                  <a:buSzPct val="25000"/>
                </a:pPr>
                <a:r>
                  <a:rPr lang="en-US" altLang="zh-CN" sz="4800" b="1" dirty="0">
                    <a:solidFill>
                      <a:schemeClr val="accent1"/>
                    </a:solidFill>
                  </a:rPr>
                  <a:t>Agenda</a:t>
                </a:r>
                <a:endParaRPr lang="en-US" altLang="zh-CN" sz="48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47483" y="3767880"/>
              <a:ext cx="2387602" cy="2038547"/>
              <a:chOff x="747483" y="3771255"/>
              <a:chExt cx="2387602" cy="2038547"/>
            </a:xfrm>
          </p:grpSpPr>
          <p:grpSp>
            <p:nvGrpSpPr>
              <p:cNvPr id="43" name="Group 42"/>
              <p:cNvGrpSpPr/>
              <p:nvPr/>
            </p:nvGrpSpPr>
            <p:grpSpPr>
              <a:xfrm>
                <a:off x="747484" y="4627754"/>
                <a:ext cx="2387601" cy="1182048"/>
                <a:chOff x="660400" y="4212284"/>
                <a:chExt cx="2387601" cy="1182048"/>
              </a:xfrm>
            </p:grpSpPr>
            <p:sp>
              <p:nvSpPr>
                <p:cNvPr id="45" name="Rectangle 44"/>
                <p:cNvSpPr/>
                <p:nvPr/>
              </p:nvSpPr>
              <p:spPr>
                <a:xfrm>
                  <a:off x="660400" y="4212284"/>
                  <a:ext cx="1683385" cy="70802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08000" tIns="108000" rIns="108000" bIns="108000" rtlCol="0" anchor="ctr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l">
                    <a:lnSpc>
                      <a:spcPct val="100000"/>
                    </a:lnSpc>
                  </a:pPr>
                  <a:r>
                    <a:rPr kumimoji="1" lang="en-US" altLang="zh-CN" sz="1600" b="1" dirty="0">
                      <a:solidFill>
                        <a:schemeClr val="tx1"/>
                      </a:solidFill>
                    </a:rPr>
                    <a:t>E</a:t>
                  </a:r>
                  <a:r>
                    <a:rPr kumimoji="1" lang="zh-CN" altLang="en-US" sz="1600" b="1" dirty="0">
                      <a:solidFill>
                        <a:schemeClr val="tx1"/>
                      </a:solidFill>
                    </a:rPr>
                    <a:t>nvironmental </a:t>
                  </a:r>
                  <a:endParaRPr kumimoji="1" lang="zh-CN" altLang="en-US" sz="1600" b="1" dirty="0">
                    <a:solidFill>
                      <a:schemeClr val="tx1"/>
                    </a:solidFill>
                  </a:endParaRPr>
                </a:p>
                <a:p>
                  <a:pPr algn="l">
                    <a:lnSpc>
                      <a:spcPct val="100000"/>
                    </a:lnSpc>
                  </a:pPr>
                  <a:r>
                    <a:rPr kumimoji="1" lang="zh-CN" altLang="en-US" sz="1600" b="1" dirty="0">
                      <a:solidFill>
                        <a:schemeClr val="tx1"/>
                      </a:solidFill>
                    </a:rPr>
                    <a:t>issues</a:t>
                  </a:r>
                  <a:endParaRPr kumimoji="1" lang="zh-CN" alt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>
                  <a:off x="660401" y="4736472"/>
                  <a:ext cx="2387600" cy="65786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108000" tIns="108000" rIns="108000" bIns="108000" rtlCol="0" anchor="t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sym typeface="+mn-ea"/>
                    </a:rPr>
                    <a:t>Introduction to environmental issues</a:t>
                  </a:r>
                  <a:endParaRPr kumimoji="1" lang="zh-CN" altLang="en-US" sz="1200" dirty="0">
                    <a:solidFill>
                      <a:schemeClr val="tx1"/>
                    </a:solidFill>
                    <a:sym typeface="+mn-ea"/>
                  </a:endParaRPr>
                </a:p>
              </p:txBody>
            </p:sp>
          </p:grpSp>
          <p:sp>
            <p:nvSpPr>
              <p:cNvPr id="44" name="Rectangle 43"/>
              <p:cNvSpPr/>
              <p:nvPr/>
            </p:nvSpPr>
            <p:spPr>
              <a:xfrm>
                <a:off x="747483" y="3771255"/>
                <a:ext cx="2387601" cy="104910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ctr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kumimoji="1" lang="en-US" altLang="zh-CN" sz="5400" b="1" dirty="0">
                    <a:solidFill>
                      <a:schemeClr val="tx2"/>
                    </a:solidFill>
                  </a:rPr>
                  <a:t>01</a:t>
                </a:r>
                <a:endParaRPr kumimoji="1" lang="en-US" altLang="zh-CN" sz="54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906583" y="3298225"/>
              <a:ext cx="2387601" cy="2217686"/>
              <a:chOff x="3513085" y="3246702"/>
              <a:chExt cx="2387601" cy="2217686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3513085" y="4060724"/>
                <a:ext cx="2387601" cy="1403664"/>
                <a:chOff x="660400" y="4212285"/>
                <a:chExt cx="2387601" cy="1403664"/>
              </a:xfrm>
            </p:grpSpPr>
            <p:sp>
              <p:nvSpPr>
                <p:cNvPr id="41" name="Rectangle 40"/>
                <p:cNvSpPr/>
                <p:nvPr/>
              </p:nvSpPr>
              <p:spPr>
                <a:xfrm>
                  <a:off x="660400" y="4212285"/>
                  <a:ext cx="1683385" cy="70802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08000" tIns="108000" rIns="108000" bIns="108000" rtlCol="0" anchor="ctr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l">
                    <a:lnSpc>
                      <a:spcPct val="100000"/>
                    </a:lnSpc>
                  </a:pPr>
                  <a:r>
                    <a:rPr kumimoji="1" lang="zh-CN" altLang="en-US" sz="1600" b="1" dirty="0">
                      <a:solidFill>
                        <a:schemeClr val="accent1"/>
                      </a:solidFill>
                    </a:rPr>
                    <a:t>Environmental </a:t>
                  </a:r>
                  <a:endParaRPr kumimoji="1" lang="zh-CN" altLang="en-US" sz="1600" b="1" dirty="0">
                    <a:solidFill>
                      <a:schemeClr val="accent1"/>
                    </a:solidFill>
                  </a:endParaRPr>
                </a:p>
                <a:p>
                  <a:pPr algn="l">
                    <a:lnSpc>
                      <a:spcPct val="100000"/>
                    </a:lnSpc>
                  </a:pPr>
                  <a:r>
                    <a:rPr kumimoji="1" lang="zh-CN" altLang="en-US" sz="1600" b="1" dirty="0">
                      <a:solidFill>
                        <a:schemeClr val="accent1"/>
                      </a:solidFill>
                    </a:rPr>
                    <a:t>perspective</a:t>
                  </a:r>
                  <a:endParaRPr kumimoji="1" lang="zh-CN" altLang="en-US" sz="1600" b="1" dirty="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660401" y="4736474"/>
                  <a:ext cx="2387600" cy="8794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108000" tIns="108000" rIns="108000" bIns="108000" rtlCol="0" anchor="t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endParaRPr kumimoji="1" lang="zh-CN" altLang="en-US" sz="1200" dirty="0">
                    <a:solidFill>
                      <a:schemeClr val="tx1"/>
                    </a:solidFill>
                    <a:sym typeface="+mn-ea"/>
                  </a:endParaRPr>
                </a:p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sym typeface="+mn-ea"/>
                    </a:rPr>
                    <a:t>International policy on the environment</a:t>
                  </a:r>
                  <a:endParaRPr kumimoji="1" lang="zh-CN" altLang="en-US" sz="1200" dirty="0">
                    <a:solidFill>
                      <a:schemeClr val="tx1"/>
                    </a:solidFill>
                    <a:sym typeface="+mn-ea"/>
                  </a:endParaRPr>
                </a:p>
              </p:txBody>
            </p:sp>
          </p:grpSp>
          <p:sp>
            <p:nvSpPr>
              <p:cNvPr id="40" name="Rectangle 39"/>
              <p:cNvSpPr/>
              <p:nvPr/>
            </p:nvSpPr>
            <p:spPr>
              <a:xfrm>
                <a:off x="3513085" y="3246702"/>
                <a:ext cx="2387601" cy="104910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ctr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kumimoji="1" lang="en-US" altLang="zh-CN" sz="5400" b="1" dirty="0">
                    <a:solidFill>
                      <a:schemeClr val="accent1"/>
                    </a:solidFill>
                  </a:rPr>
                  <a:t>02</a:t>
                </a:r>
                <a:endParaRPr kumimoji="1" lang="en-US" altLang="zh-CN" sz="54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5065682" y="3767880"/>
              <a:ext cx="2387602" cy="2260202"/>
              <a:chOff x="747483" y="3771255"/>
              <a:chExt cx="2387602" cy="2260202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747484" y="4627756"/>
                <a:ext cx="2387601" cy="1403701"/>
                <a:chOff x="660400" y="4212286"/>
                <a:chExt cx="2387601" cy="1403701"/>
              </a:xfrm>
            </p:grpSpPr>
            <p:sp>
              <p:nvSpPr>
                <p:cNvPr id="37" name="Rectangle 36"/>
                <p:cNvSpPr/>
                <p:nvPr/>
              </p:nvSpPr>
              <p:spPr>
                <a:xfrm>
                  <a:off x="660400" y="4212286"/>
                  <a:ext cx="1558925" cy="70802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08000" tIns="108000" rIns="108000" bIns="108000" rtlCol="0" anchor="ctr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l">
                    <a:lnSpc>
                      <a:spcPct val="100000"/>
                    </a:lnSpc>
                  </a:pPr>
                  <a:r>
                    <a:rPr kumimoji="1" lang="zh-CN" altLang="en-US" sz="1600" b="1" dirty="0">
                      <a:solidFill>
                        <a:schemeClr val="tx1"/>
                      </a:solidFill>
                    </a:rPr>
                    <a:t>Eco-friendly </a:t>
                  </a:r>
                  <a:endParaRPr kumimoji="1" lang="zh-CN" altLang="en-US" sz="1600" b="1" dirty="0">
                    <a:solidFill>
                      <a:schemeClr val="tx1"/>
                    </a:solidFill>
                  </a:endParaRPr>
                </a:p>
                <a:p>
                  <a:pPr algn="l">
                    <a:lnSpc>
                      <a:spcPct val="100000"/>
                    </a:lnSpc>
                  </a:pPr>
                  <a:r>
                    <a:rPr kumimoji="1" lang="zh-CN" altLang="en-US" sz="1600" b="1" dirty="0">
                      <a:solidFill>
                        <a:schemeClr val="tx1"/>
                      </a:solidFill>
                    </a:rPr>
                    <a:t>floating bottle</a:t>
                  </a:r>
                  <a:endParaRPr kumimoji="1" lang="zh-CN" alt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8" name="Rectangle 37"/>
                <p:cNvSpPr/>
                <p:nvPr/>
              </p:nvSpPr>
              <p:spPr>
                <a:xfrm>
                  <a:off x="660401" y="4736512"/>
                  <a:ext cx="2387600" cy="8794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108000" tIns="108000" rIns="108000" bIns="108000" rtlCol="0" anchor="t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</a:rPr>
                    <a:t>Social and promotion of environmental protection concepts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6" name="Rectangle 35"/>
              <p:cNvSpPr/>
              <p:nvPr/>
            </p:nvSpPr>
            <p:spPr>
              <a:xfrm>
                <a:off x="747483" y="3771255"/>
                <a:ext cx="2387601" cy="104910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ctr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kumimoji="1" lang="en-US" altLang="zh-CN" sz="5400" b="1" dirty="0">
                    <a:solidFill>
                      <a:schemeClr val="tx2"/>
                    </a:solidFill>
                  </a:rPr>
                  <a:t>03</a:t>
                </a:r>
                <a:endParaRPr kumimoji="1" lang="en-US" altLang="zh-CN" sz="54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7224782" y="3298225"/>
              <a:ext cx="2387601" cy="2217725"/>
              <a:chOff x="3513085" y="3246702"/>
              <a:chExt cx="2387601" cy="2217725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3513085" y="4060724"/>
                <a:ext cx="2387601" cy="1403703"/>
                <a:chOff x="660400" y="4212285"/>
                <a:chExt cx="2387601" cy="1403703"/>
              </a:xfrm>
            </p:grpSpPr>
            <p:sp>
              <p:nvSpPr>
                <p:cNvPr id="33" name="Rectangle 32"/>
                <p:cNvSpPr/>
                <p:nvPr/>
              </p:nvSpPr>
              <p:spPr>
                <a:xfrm>
                  <a:off x="660400" y="4212285"/>
                  <a:ext cx="1761490" cy="70802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08000" tIns="108000" rIns="108000" bIns="108000" rtlCol="0" anchor="ctr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l">
                    <a:lnSpc>
                      <a:spcPct val="100000"/>
                    </a:lnSpc>
                  </a:pPr>
                  <a:r>
                    <a:rPr kumimoji="1" lang="zh-CN" altLang="en-US" sz="1600" b="1" dirty="0">
                      <a:solidFill>
                        <a:schemeClr val="accent1"/>
                      </a:solidFill>
                    </a:rPr>
                    <a:t>Environmental </a:t>
                  </a:r>
                  <a:endParaRPr kumimoji="1" lang="zh-CN" altLang="en-US" sz="1600" b="1" dirty="0">
                    <a:solidFill>
                      <a:schemeClr val="accent1"/>
                    </a:solidFill>
                  </a:endParaRPr>
                </a:p>
                <a:p>
                  <a:pPr algn="l">
                    <a:lnSpc>
                      <a:spcPct val="100000"/>
                    </a:lnSpc>
                  </a:pPr>
                  <a:r>
                    <a:rPr kumimoji="1" lang="zh-CN" altLang="en-US" sz="1600" b="1" dirty="0">
                      <a:solidFill>
                        <a:schemeClr val="accent1"/>
                      </a:solidFill>
                    </a:rPr>
                    <a:t>protection fund</a:t>
                  </a:r>
                  <a:r>
                    <a:rPr kumimoji="1" lang="en-US" altLang="zh-CN" sz="1600" b="1" dirty="0">
                      <a:solidFill>
                        <a:schemeClr val="accent1"/>
                      </a:solidFill>
                    </a:rPr>
                    <a:t> </a:t>
                  </a:r>
                  <a:endParaRPr kumimoji="1" lang="zh-CN" altLang="en-US" sz="1600" b="1" dirty="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34" name="Rectangle 33"/>
                <p:cNvSpPr/>
                <p:nvPr/>
              </p:nvSpPr>
              <p:spPr>
                <a:xfrm>
                  <a:off x="660401" y="4736513"/>
                  <a:ext cx="2387600" cy="87947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108000" tIns="108000" rIns="108000" bIns="108000" rtlCol="0" anchor="t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</a:rPr>
                    <a:t>The role of environmental protection funds in environmental protection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2" name="Rectangle 31"/>
              <p:cNvSpPr/>
              <p:nvPr/>
            </p:nvSpPr>
            <p:spPr>
              <a:xfrm>
                <a:off x="3513085" y="3246702"/>
                <a:ext cx="2387601" cy="104910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ctr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kumimoji="1" lang="en-US" altLang="zh-CN" sz="5400" b="1" dirty="0">
                    <a:solidFill>
                      <a:schemeClr val="accent1"/>
                    </a:solidFill>
                  </a:rPr>
                  <a:t>04</a:t>
                </a:r>
                <a:endParaRPr kumimoji="1" lang="en-US" altLang="zh-CN" sz="54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9383882" y="3767880"/>
              <a:ext cx="2387602" cy="1900984"/>
              <a:chOff x="747483" y="3771255"/>
              <a:chExt cx="2387602" cy="1900984"/>
            </a:xfrm>
          </p:grpSpPr>
          <p:grpSp>
            <p:nvGrpSpPr>
              <p:cNvPr id="48" name="Group 47"/>
              <p:cNvGrpSpPr/>
              <p:nvPr/>
            </p:nvGrpSpPr>
            <p:grpSpPr>
              <a:xfrm>
                <a:off x="747484" y="4750945"/>
                <a:ext cx="2387601" cy="921294"/>
                <a:chOff x="660400" y="4335475"/>
                <a:chExt cx="2387601" cy="921294"/>
              </a:xfrm>
            </p:grpSpPr>
            <p:sp>
              <p:nvSpPr>
                <p:cNvPr id="50" name="Rectangle 49"/>
                <p:cNvSpPr/>
                <p:nvPr/>
              </p:nvSpPr>
              <p:spPr>
                <a:xfrm>
                  <a:off x="660400" y="4335475"/>
                  <a:ext cx="2022475" cy="46164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08000" tIns="108000" rIns="108000" bIns="108000" rtlCol="0" anchor="ctr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l">
                    <a:lnSpc>
                      <a:spcPct val="100000"/>
                    </a:lnSpc>
                  </a:pPr>
                  <a:r>
                    <a:rPr kumimoji="1" lang="en-US" altLang="zh-CN" sz="1600" b="1" dirty="0">
                      <a:solidFill>
                        <a:schemeClr val="tx1"/>
                      </a:solidFill>
                    </a:rPr>
                    <a:t>F</a:t>
                  </a:r>
                  <a:r>
                    <a:rPr kumimoji="1" lang="zh-CN" altLang="en-US" sz="1600" b="1" dirty="0">
                      <a:solidFill>
                        <a:schemeClr val="tx1"/>
                      </a:solidFill>
                    </a:rPr>
                    <a:t>uture state vision</a:t>
                  </a:r>
                  <a:endParaRPr kumimoji="1" lang="zh-CN" alt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Rectangle 50"/>
                <p:cNvSpPr/>
                <p:nvPr/>
              </p:nvSpPr>
              <p:spPr>
                <a:xfrm>
                  <a:off x="660401" y="4736233"/>
                  <a:ext cx="2387600" cy="52053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108000" tIns="108000" rIns="108000" bIns="108000" rtlCol="0" anchor="t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</a:rPr>
                    <a:t>The platform and community of world environmental protection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9" name="Rectangle 48"/>
              <p:cNvSpPr/>
              <p:nvPr/>
            </p:nvSpPr>
            <p:spPr>
              <a:xfrm>
                <a:off x="747483" y="3771255"/>
                <a:ext cx="2387601" cy="104910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ctr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kumimoji="1" lang="en-US" altLang="zh-CN" sz="5400" b="1" dirty="0">
                    <a:solidFill>
                      <a:schemeClr val="tx2"/>
                    </a:solidFill>
                  </a:rPr>
                  <a:t>05</a:t>
                </a:r>
                <a:endParaRPr kumimoji="1" lang="en-US" altLang="zh-CN" sz="5400" b="1" dirty="0">
                  <a:solidFill>
                    <a:schemeClr val="tx2"/>
                  </a:solidFill>
                </a:endParaRPr>
              </a:p>
            </p:txBody>
          </p:sp>
        </p:grpSp>
      </p:grp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>
                <a:sym typeface="+mn-ea"/>
              </a:rPr>
              <a:t>T</a:t>
            </a:r>
            <a:r>
              <a:rPr>
                <a:sym typeface="+mn-ea"/>
              </a:rPr>
              <a:t>okenomics</a:t>
            </a:r>
            <a:endParaRPr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87400" y="1306195"/>
            <a:ext cx="9081770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/>
              <a:t>Token</a:t>
            </a:r>
            <a:r>
              <a:rPr lang="zh-CN" altLang="en-US"/>
              <a:t>：“$EFFB”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Total: 100000000000000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25000000000000 %25 </a:t>
            </a:r>
            <a:r>
              <a:rPr lang="en-US" altLang="zh-CN"/>
              <a:t>Users</a:t>
            </a:r>
            <a:endParaRPr lang="en-US" altLang="zh-CN"/>
          </a:p>
          <a:p>
            <a:endParaRPr lang="zh-CN" altLang="en-US"/>
          </a:p>
          <a:p>
            <a:r>
              <a:rPr lang="zh-CN" altLang="en-US"/>
              <a:t>25000000000000 %25 </a:t>
            </a:r>
            <a:r>
              <a:rPr lang="en-US" altLang="zh-CN"/>
              <a:t>E</a:t>
            </a:r>
            <a:r>
              <a:rPr lang="zh-CN" altLang="en-US"/>
              <a:t>nvironmental protection organization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20000000000000 %20 </a:t>
            </a:r>
            <a:r>
              <a:rPr lang="en-US" altLang="zh-CN"/>
              <a:t>B</a:t>
            </a:r>
            <a:r>
              <a:rPr lang="zh-CN" altLang="en-US"/>
              <a:t>urn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10000000000000 %10 Marketing airdrop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16000000000000 %16 </a:t>
            </a:r>
            <a:r>
              <a:rPr lang="en-US" altLang="zh-CN"/>
              <a:t>T</a:t>
            </a:r>
            <a:r>
              <a:rPr lang="zh-CN" altLang="en-US"/>
              <a:t>eam development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4000000000000 %4 Marketing fund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/>
              <a:t>05.</a:t>
            </a:r>
            <a:r>
              <a:rPr lang="zh-CN" altLang="en-US"/>
              <a:t>Future prospect</a:t>
            </a:r>
            <a:endParaRPr lang="zh-CN" altLang="en-US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"/>
          </p:nvPr>
        </p:nvSpPr>
        <p:spPr/>
        <p:txBody>
          <a:bodyPr wrap="square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>
                <a:sym typeface="+mn-ea"/>
              </a:rPr>
              <a:t>Platform and community for global environmental conservation</a:t>
            </a:r>
            <a:endParaRPr kumimoji="1" lang="zh-CN" altLang="en-US" dirty="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60401" y="1624032"/>
            <a:ext cx="10521977" cy="5233968"/>
            <a:chOff x="660401" y="1624032"/>
            <a:chExt cx="10521977" cy="5233968"/>
          </a:xfrm>
        </p:grpSpPr>
        <p:sp>
          <p:nvSpPr>
            <p:cNvPr id="17" name="Rectangle 16"/>
            <p:cNvSpPr/>
            <p:nvPr/>
          </p:nvSpPr>
          <p:spPr>
            <a:xfrm>
              <a:off x="660401" y="1624032"/>
              <a:ext cx="10072370" cy="4603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b" anchorCtr="0">
              <a:spAutoFit/>
            </a:bodyPr>
            <a:lstStyle/>
            <a:p>
              <a:pPr>
                <a:lnSpc>
                  <a:spcPct val="100000"/>
                </a:lnSpc>
                <a:buSzPct val="25000"/>
              </a:pPr>
              <a:r>
                <a:rPr lang="zh-CN" altLang="en-US" sz="2400" b="1" dirty="0">
                  <a:solidFill>
                    <a:schemeClr val="tx1"/>
                  </a:solidFill>
                </a:rPr>
                <a:t>Methods for implementing environmental conservation principles</a:t>
              </a:r>
              <a:endParaRPr lang="zh-CN" altLang="en-US" sz="2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32" name="Group 131"/>
            <p:cNvGrpSpPr/>
            <p:nvPr/>
          </p:nvGrpSpPr>
          <p:grpSpPr>
            <a:xfrm>
              <a:off x="1657876" y="2965184"/>
              <a:ext cx="9524502" cy="3892816"/>
              <a:chOff x="1657876" y="2965184"/>
              <a:chExt cx="9524502" cy="3892816"/>
            </a:xfrm>
          </p:grpSpPr>
          <p:grpSp>
            <p:nvGrpSpPr>
              <p:cNvPr id="129" name="Group 128"/>
              <p:cNvGrpSpPr/>
              <p:nvPr/>
            </p:nvGrpSpPr>
            <p:grpSpPr>
              <a:xfrm>
                <a:off x="1657876" y="4159000"/>
                <a:ext cx="3000040" cy="2699000"/>
                <a:chOff x="2518530" y="4159000"/>
                <a:chExt cx="3000040" cy="2699000"/>
              </a:xfrm>
            </p:grpSpPr>
            <p:grpSp>
              <p:nvGrpSpPr>
                <p:cNvPr id="84" name="Group 83"/>
                <p:cNvGrpSpPr/>
                <p:nvPr/>
              </p:nvGrpSpPr>
              <p:grpSpPr>
                <a:xfrm>
                  <a:off x="2518530" y="4159000"/>
                  <a:ext cx="540000" cy="2699000"/>
                  <a:chOff x="1465936" y="4159000"/>
                  <a:chExt cx="540000" cy="2699000"/>
                </a:xfrm>
              </p:grpSpPr>
              <p:cxnSp>
                <p:nvCxnSpPr>
                  <p:cNvPr id="25" name="Straight Connector 24"/>
                  <p:cNvCxnSpPr/>
                  <p:nvPr/>
                </p:nvCxnSpPr>
                <p:spPr>
                  <a:xfrm>
                    <a:off x="1735936" y="4459697"/>
                    <a:ext cx="0" cy="2398303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6" name="Group 75"/>
                  <p:cNvGrpSpPr/>
                  <p:nvPr/>
                </p:nvGrpSpPr>
                <p:grpSpPr>
                  <a:xfrm>
                    <a:off x="1465936" y="4159000"/>
                    <a:ext cx="540000" cy="540000"/>
                    <a:chOff x="8161012" y="5599496"/>
                    <a:chExt cx="540000" cy="540000"/>
                  </a:xfrm>
                </p:grpSpPr>
                <p:sp>
                  <p:nvSpPr>
                    <p:cNvPr id="77" name="TextBox 76"/>
                    <p:cNvSpPr txBox="1"/>
                    <p:nvPr/>
                  </p:nvSpPr>
                  <p:spPr>
                    <a:xfrm>
                      <a:off x="8161012" y="5599496"/>
                      <a:ext cx="540000" cy="54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1"/>
                    </a:solidFill>
                    <a:ln w="12700" cap="flat">
                      <a:noFill/>
                      <a:prstDash val="solid"/>
                      <a:miter/>
                    </a:ln>
                    <a:effectLst>
                      <a:outerShdw blurRad="127000" dist="63500" dir="2700000" algn="tl" rotWithShape="0">
                        <a:schemeClr val="accent1">
                          <a:alpha val="40000"/>
                        </a:schemeClr>
                      </a:outerShdw>
                    </a:effectLst>
                  </p:spPr>
                  <p:txBody>
                    <a:bodyPr rtlCol="0" anchor="ctr"/>
                    <a:lstStyle>
                      <a:defPPr>
                        <a:defRPr lang="zh-CN"/>
                      </a:defPPr>
                      <a:lvl1pPr>
                        <a:defRPr/>
                      </a:lvl1pPr>
                    </a:lstStyle>
                    <a:p>
                      <a:endParaRPr lang="zh-CN" altLang="en-US" dirty="0"/>
                    </a:p>
                  </p:txBody>
                </p:sp>
                <p:sp>
                  <p:nvSpPr>
                    <p:cNvPr id="78" name="Freeform: Shape 77"/>
                    <p:cNvSpPr/>
                    <p:nvPr/>
                  </p:nvSpPr>
                  <p:spPr>
                    <a:xfrm>
                      <a:off x="8303144" y="5729334"/>
                      <a:ext cx="255736" cy="280324"/>
                    </a:xfrm>
                    <a:custGeom>
                      <a:avLst/>
                      <a:gdLst>
                        <a:gd name="connsiteX0" fmla="*/ 248770 w 495300"/>
                        <a:gd name="connsiteY0" fmla="*/ 621 h 542925"/>
                        <a:gd name="connsiteX1" fmla="*/ 496420 w 495300"/>
                        <a:gd name="connsiteY1" fmla="*/ 248271 h 542925"/>
                        <a:gd name="connsiteX2" fmla="*/ 324017 w 495300"/>
                        <a:gd name="connsiteY2" fmla="*/ 484491 h 542925"/>
                        <a:gd name="connsiteX3" fmla="*/ 346877 w 495300"/>
                        <a:gd name="connsiteY3" fmla="*/ 524496 h 542925"/>
                        <a:gd name="connsiteX4" fmla="*/ 420220 w 495300"/>
                        <a:gd name="connsiteY4" fmla="*/ 524496 h 542925"/>
                        <a:gd name="connsiteX5" fmla="*/ 420220 w 495300"/>
                        <a:gd name="connsiteY5" fmla="*/ 543546 h 542925"/>
                        <a:gd name="connsiteX6" fmla="*/ 77320 w 495300"/>
                        <a:gd name="connsiteY6" fmla="*/ 543546 h 542925"/>
                        <a:gd name="connsiteX7" fmla="*/ 77320 w 495300"/>
                        <a:gd name="connsiteY7" fmla="*/ 524496 h 542925"/>
                        <a:gd name="connsiteX8" fmla="*/ 150663 w 495300"/>
                        <a:gd name="connsiteY8" fmla="*/ 524496 h 542925"/>
                        <a:gd name="connsiteX9" fmla="*/ 173523 w 495300"/>
                        <a:gd name="connsiteY9" fmla="*/ 484491 h 542925"/>
                        <a:gd name="connsiteX10" fmla="*/ 1120 w 495300"/>
                        <a:gd name="connsiteY10" fmla="*/ 248271 h 542925"/>
                        <a:gd name="connsiteX11" fmla="*/ 248770 w 495300"/>
                        <a:gd name="connsiteY11" fmla="*/ 621 h 542925"/>
                        <a:gd name="connsiteX12" fmla="*/ 192573 w 495300"/>
                        <a:gd name="connsiteY12" fmla="*/ 489254 h 542925"/>
                        <a:gd name="connsiteX13" fmla="*/ 172570 w 495300"/>
                        <a:gd name="connsiteY13" fmla="*/ 524496 h 542925"/>
                        <a:gd name="connsiteX14" fmla="*/ 324970 w 495300"/>
                        <a:gd name="connsiteY14" fmla="*/ 524496 h 542925"/>
                        <a:gd name="connsiteX15" fmla="*/ 304967 w 495300"/>
                        <a:gd name="connsiteY15" fmla="*/ 489254 h 542925"/>
                        <a:gd name="connsiteX16" fmla="*/ 248770 w 495300"/>
                        <a:gd name="connsiteY16" fmla="*/ 495921 h 542925"/>
                        <a:gd name="connsiteX17" fmla="*/ 192573 w 495300"/>
                        <a:gd name="connsiteY17" fmla="*/ 489254 h 542925"/>
                        <a:gd name="connsiteX18" fmla="*/ 248770 w 495300"/>
                        <a:gd name="connsiteY18" fmla="*/ 143496 h 542925"/>
                        <a:gd name="connsiteX19" fmla="*/ 143995 w 495300"/>
                        <a:gd name="connsiteY19" fmla="*/ 248271 h 542925"/>
                        <a:gd name="connsiteX20" fmla="*/ 248770 w 495300"/>
                        <a:gd name="connsiteY20" fmla="*/ 353046 h 542925"/>
                        <a:gd name="connsiteX21" fmla="*/ 353545 w 495300"/>
                        <a:gd name="connsiteY21" fmla="*/ 248271 h 542925"/>
                        <a:gd name="connsiteX22" fmla="*/ 248770 w 495300"/>
                        <a:gd name="connsiteY22" fmla="*/ 143496 h 542925"/>
                        <a:gd name="connsiteX23" fmla="*/ 367833 w 495300"/>
                        <a:gd name="connsiteY23" fmla="*/ 114921 h 542925"/>
                        <a:gd name="connsiteX24" fmla="*/ 353545 w 495300"/>
                        <a:gd name="connsiteY24" fmla="*/ 129209 h 542925"/>
                        <a:gd name="connsiteX25" fmla="*/ 367833 w 495300"/>
                        <a:gd name="connsiteY25" fmla="*/ 143496 h 542925"/>
                        <a:gd name="connsiteX26" fmla="*/ 382120 w 495300"/>
                        <a:gd name="connsiteY26" fmla="*/ 129209 h 542925"/>
                        <a:gd name="connsiteX27" fmla="*/ 367833 w 495300"/>
                        <a:gd name="connsiteY27" fmla="*/ 114921 h 542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495300" h="542925">
                          <a:moveTo>
                            <a:pt x="248770" y="621"/>
                          </a:moveTo>
                          <a:cubicBezTo>
                            <a:pt x="385930" y="621"/>
                            <a:pt x="496420" y="111111"/>
                            <a:pt x="496420" y="248271"/>
                          </a:cubicBezTo>
                          <a:cubicBezTo>
                            <a:pt x="496420" y="358761"/>
                            <a:pt x="424030" y="452106"/>
                            <a:pt x="324017" y="484491"/>
                          </a:cubicBezTo>
                          <a:lnTo>
                            <a:pt x="346877" y="524496"/>
                          </a:lnTo>
                          <a:lnTo>
                            <a:pt x="420220" y="524496"/>
                          </a:lnTo>
                          <a:lnTo>
                            <a:pt x="420220" y="543546"/>
                          </a:lnTo>
                          <a:lnTo>
                            <a:pt x="77320" y="543546"/>
                          </a:lnTo>
                          <a:lnTo>
                            <a:pt x="77320" y="524496"/>
                          </a:lnTo>
                          <a:lnTo>
                            <a:pt x="150663" y="524496"/>
                          </a:lnTo>
                          <a:lnTo>
                            <a:pt x="173523" y="484491"/>
                          </a:lnTo>
                          <a:cubicBezTo>
                            <a:pt x="73510" y="453059"/>
                            <a:pt x="1120" y="358761"/>
                            <a:pt x="1120" y="248271"/>
                          </a:cubicBezTo>
                          <a:cubicBezTo>
                            <a:pt x="1120" y="111111"/>
                            <a:pt x="111610" y="621"/>
                            <a:pt x="248770" y="621"/>
                          </a:cubicBezTo>
                          <a:close/>
                          <a:moveTo>
                            <a:pt x="192573" y="489254"/>
                          </a:moveTo>
                          <a:lnTo>
                            <a:pt x="172570" y="524496"/>
                          </a:lnTo>
                          <a:lnTo>
                            <a:pt x="324970" y="524496"/>
                          </a:lnTo>
                          <a:lnTo>
                            <a:pt x="304967" y="489254"/>
                          </a:lnTo>
                          <a:cubicBezTo>
                            <a:pt x="286870" y="493064"/>
                            <a:pt x="267820" y="495921"/>
                            <a:pt x="248770" y="495921"/>
                          </a:cubicBezTo>
                          <a:cubicBezTo>
                            <a:pt x="229720" y="495921"/>
                            <a:pt x="210670" y="493064"/>
                            <a:pt x="192573" y="489254"/>
                          </a:cubicBezTo>
                          <a:close/>
                          <a:moveTo>
                            <a:pt x="248770" y="143496"/>
                          </a:moveTo>
                          <a:cubicBezTo>
                            <a:pt x="190667" y="143496"/>
                            <a:pt x="143995" y="190169"/>
                            <a:pt x="143995" y="248271"/>
                          </a:cubicBezTo>
                          <a:cubicBezTo>
                            <a:pt x="143995" y="306374"/>
                            <a:pt x="190667" y="353046"/>
                            <a:pt x="248770" y="353046"/>
                          </a:cubicBezTo>
                          <a:cubicBezTo>
                            <a:pt x="306873" y="353046"/>
                            <a:pt x="353545" y="306374"/>
                            <a:pt x="353545" y="248271"/>
                          </a:cubicBezTo>
                          <a:cubicBezTo>
                            <a:pt x="353545" y="190169"/>
                            <a:pt x="306873" y="143496"/>
                            <a:pt x="248770" y="143496"/>
                          </a:cubicBezTo>
                          <a:close/>
                          <a:moveTo>
                            <a:pt x="367833" y="114921"/>
                          </a:moveTo>
                          <a:cubicBezTo>
                            <a:pt x="360213" y="114921"/>
                            <a:pt x="353545" y="121589"/>
                            <a:pt x="353545" y="129209"/>
                          </a:cubicBezTo>
                          <a:cubicBezTo>
                            <a:pt x="353545" y="136829"/>
                            <a:pt x="360213" y="143496"/>
                            <a:pt x="367833" y="143496"/>
                          </a:cubicBezTo>
                          <a:cubicBezTo>
                            <a:pt x="375452" y="143496"/>
                            <a:pt x="382120" y="136829"/>
                            <a:pt x="382120" y="129209"/>
                          </a:cubicBezTo>
                          <a:cubicBezTo>
                            <a:pt x="382120" y="121589"/>
                            <a:pt x="375452" y="114921"/>
                            <a:pt x="367833" y="114921"/>
                          </a:cubicBez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9pPr>
                    </a:lstStyle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16" name="Group 115"/>
                <p:cNvGrpSpPr/>
                <p:nvPr/>
              </p:nvGrpSpPr>
              <p:grpSpPr>
                <a:xfrm>
                  <a:off x="2934120" y="5019627"/>
                  <a:ext cx="2584450" cy="907375"/>
                  <a:chOff x="2934120" y="5019627"/>
                  <a:chExt cx="2584450" cy="907375"/>
                </a:xfrm>
              </p:grpSpPr>
              <p:sp>
                <p:nvSpPr>
                  <p:cNvPr id="112" name="TextBox 111"/>
                  <p:cNvSpPr txBox="1"/>
                  <p:nvPr/>
                </p:nvSpPr>
                <p:spPr>
                  <a:xfrm>
                    <a:off x="2934120" y="5388562"/>
                    <a:ext cx="2584450" cy="53844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>
                        <a:solidFill>
                          <a:schemeClr val="tx1"/>
                        </a:solidFill>
                      </a:rPr>
                      <a:t>Use biodegradable alternatives</a:t>
                    </a:r>
                    <a:endParaRPr kumimoji="1"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3" name="TextBox 112"/>
                  <p:cNvSpPr txBox="1"/>
                  <p:nvPr/>
                </p:nvSpPr>
                <p:spPr>
                  <a:xfrm>
                    <a:off x="2934120" y="5019627"/>
                    <a:ext cx="1767287" cy="338554"/>
                  </a:xfrm>
                  <a:prstGeom prst="rect">
                    <a:avLst/>
                  </a:prstGeom>
                  <a:noFill/>
                </p:spPr>
                <p:txBody>
                  <a:bodyPr wrap="none" anchor="b">
                    <a:normAutofit/>
                  </a:bodyPr>
                  <a:lstStyle/>
                  <a:p>
                    <a:pPr algn="l">
                      <a:lnSpc>
                        <a:spcPct val="100000"/>
                      </a:lnSpc>
                    </a:pPr>
                    <a:r>
                      <a:rPr lang="zh-CN" altLang="en-US" sz="1600" b="1" dirty="0">
                        <a:solidFill>
                          <a:schemeClr val="accent1"/>
                        </a:solidFill>
                      </a:rPr>
                      <a:t>Reduce plastic usage</a:t>
                    </a:r>
                    <a:endParaRPr lang="zh-CN" altLang="en-US" sz="1600" b="1" dirty="0">
                      <a:solidFill>
                        <a:schemeClr val="accent1"/>
                      </a:solidFill>
                    </a:endParaRPr>
                  </a:p>
                </p:txBody>
              </p:sp>
            </p:grpSp>
          </p:grpSp>
          <p:grpSp>
            <p:nvGrpSpPr>
              <p:cNvPr id="128" name="Group 127"/>
              <p:cNvGrpSpPr/>
              <p:nvPr/>
            </p:nvGrpSpPr>
            <p:grpSpPr>
              <a:xfrm>
                <a:off x="5000503" y="3522853"/>
                <a:ext cx="2909096" cy="3335147"/>
                <a:chOff x="4661675" y="3522853"/>
                <a:chExt cx="2909096" cy="3335147"/>
              </a:xfrm>
            </p:grpSpPr>
            <p:grpSp>
              <p:nvGrpSpPr>
                <p:cNvPr id="85" name="Group 84"/>
                <p:cNvGrpSpPr/>
                <p:nvPr/>
              </p:nvGrpSpPr>
              <p:grpSpPr>
                <a:xfrm>
                  <a:off x="4661675" y="3522853"/>
                  <a:ext cx="540000" cy="3335147"/>
                  <a:chOff x="3258687" y="3522853"/>
                  <a:chExt cx="540000" cy="3335147"/>
                </a:xfrm>
              </p:grpSpPr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3528687" y="3792853"/>
                    <a:ext cx="0" cy="3065147"/>
                  </a:xfrm>
                  <a:prstGeom prst="line">
                    <a:avLst/>
                  </a:prstGeom>
                  <a:ln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67" name="Group 66"/>
                  <p:cNvGrpSpPr/>
                  <p:nvPr/>
                </p:nvGrpSpPr>
                <p:grpSpPr>
                  <a:xfrm>
                    <a:off x="3258687" y="3522853"/>
                    <a:ext cx="540000" cy="540000"/>
                    <a:chOff x="3708127" y="5599496"/>
                    <a:chExt cx="540000" cy="540000"/>
                  </a:xfrm>
                </p:grpSpPr>
                <p:sp>
                  <p:nvSpPr>
                    <p:cNvPr id="68" name="TextBox 67"/>
                    <p:cNvSpPr txBox="1"/>
                    <p:nvPr/>
                  </p:nvSpPr>
                  <p:spPr>
                    <a:xfrm>
                      <a:off x="3708127" y="5599496"/>
                      <a:ext cx="540000" cy="54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2"/>
                    </a:solidFill>
                    <a:ln w="12700" cap="flat">
                      <a:noFill/>
                      <a:prstDash val="solid"/>
                      <a:miter/>
                    </a:ln>
                    <a:effectLst>
                      <a:outerShdw blurRad="127000" dist="63500" dir="2700000" algn="tl" rotWithShape="0">
                        <a:schemeClr val="accent2">
                          <a:alpha val="40000"/>
                        </a:schemeClr>
                      </a:outerShdw>
                    </a:effectLst>
                  </p:spPr>
                  <p:txBody>
                    <a:bodyPr rtlCol="0" anchor="ctr"/>
                    <a:lstStyle>
                      <a:defPPr>
                        <a:defRPr lang="zh-CN"/>
                      </a:defPPr>
                      <a:lvl1pPr>
                        <a:defRPr/>
                      </a:lvl1pPr>
                    </a:lstStyle>
                    <a:p>
                      <a:endParaRPr lang="zh-CN" altLang="en-US" dirty="0"/>
                    </a:p>
                  </p:txBody>
                </p:sp>
                <p:sp>
                  <p:nvSpPr>
                    <p:cNvPr id="69" name="Freeform: Shape 68"/>
                    <p:cNvSpPr/>
                    <p:nvPr/>
                  </p:nvSpPr>
                  <p:spPr>
                    <a:xfrm>
                      <a:off x="3850260" y="5734252"/>
                      <a:ext cx="255734" cy="270488"/>
                    </a:xfrm>
                    <a:custGeom>
                      <a:avLst/>
                      <a:gdLst>
                        <a:gd name="connsiteX0" fmla="*/ 371955 w 495300"/>
                        <a:gd name="connsiteY0" fmla="*/ 621 h 523875"/>
                        <a:gd name="connsiteX1" fmla="*/ 400530 w 495300"/>
                        <a:gd name="connsiteY1" fmla="*/ 29196 h 523875"/>
                        <a:gd name="connsiteX2" fmla="*/ 400530 w 495300"/>
                        <a:gd name="connsiteY2" fmla="*/ 133971 h 523875"/>
                        <a:gd name="connsiteX3" fmla="*/ 371955 w 495300"/>
                        <a:gd name="connsiteY3" fmla="*/ 162546 h 523875"/>
                        <a:gd name="connsiteX4" fmla="*/ 257655 w 495300"/>
                        <a:gd name="connsiteY4" fmla="*/ 162546 h 523875"/>
                        <a:gd name="connsiteX5" fmla="*/ 257655 w 495300"/>
                        <a:gd name="connsiteY5" fmla="*/ 286371 h 523875"/>
                        <a:gd name="connsiteX6" fmla="*/ 419580 w 495300"/>
                        <a:gd name="connsiteY6" fmla="*/ 286371 h 523875"/>
                        <a:gd name="connsiteX7" fmla="*/ 457680 w 495300"/>
                        <a:gd name="connsiteY7" fmla="*/ 322566 h 523875"/>
                        <a:gd name="connsiteX8" fmla="*/ 457680 w 495300"/>
                        <a:gd name="connsiteY8" fmla="*/ 324471 h 523875"/>
                        <a:gd name="connsiteX9" fmla="*/ 457680 w 495300"/>
                        <a:gd name="connsiteY9" fmla="*/ 429246 h 523875"/>
                        <a:gd name="connsiteX10" fmla="*/ 476730 w 495300"/>
                        <a:gd name="connsiteY10" fmla="*/ 429246 h 523875"/>
                        <a:gd name="connsiteX11" fmla="*/ 495780 w 495300"/>
                        <a:gd name="connsiteY11" fmla="*/ 448296 h 523875"/>
                        <a:gd name="connsiteX12" fmla="*/ 495780 w 495300"/>
                        <a:gd name="connsiteY12" fmla="*/ 505446 h 523875"/>
                        <a:gd name="connsiteX13" fmla="*/ 476730 w 495300"/>
                        <a:gd name="connsiteY13" fmla="*/ 524496 h 523875"/>
                        <a:gd name="connsiteX14" fmla="*/ 419580 w 495300"/>
                        <a:gd name="connsiteY14" fmla="*/ 524496 h 523875"/>
                        <a:gd name="connsiteX15" fmla="*/ 400530 w 495300"/>
                        <a:gd name="connsiteY15" fmla="*/ 505446 h 523875"/>
                        <a:gd name="connsiteX16" fmla="*/ 400530 w 495300"/>
                        <a:gd name="connsiteY16" fmla="*/ 448296 h 523875"/>
                        <a:gd name="connsiteX17" fmla="*/ 419580 w 495300"/>
                        <a:gd name="connsiteY17" fmla="*/ 429246 h 523875"/>
                        <a:gd name="connsiteX18" fmla="*/ 438630 w 495300"/>
                        <a:gd name="connsiteY18" fmla="*/ 429246 h 523875"/>
                        <a:gd name="connsiteX19" fmla="*/ 438630 w 495300"/>
                        <a:gd name="connsiteY19" fmla="*/ 324471 h 523875"/>
                        <a:gd name="connsiteX20" fmla="*/ 420533 w 495300"/>
                        <a:gd name="connsiteY20" fmla="*/ 305421 h 523875"/>
                        <a:gd name="connsiteX21" fmla="*/ 419580 w 495300"/>
                        <a:gd name="connsiteY21" fmla="*/ 305421 h 523875"/>
                        <a:gd name="connsiteX22" fmla="*/ 257655 w 495300"/>
                        <a:gd name="connsiteY22" fmla="*/ 305421 h 523875"/>
                        <a:gd name="connsiteX23" fmla="*/ 257655 w 495300"/>
                        <a:gd name="connsiteY23" fmla="*/ 429246 h 523875"/>
                        <a:gd name="connsiteX24" fmla="*/ 276705 w 495300"/>
                        <a:gd name="connsiteY24" fmla="*/ 429246 h 523875"/>
                        <a:gd name="connsiteX25" fmla="*/ 295755 w 495300"/>
                        <a:gd name="connsiteY25" fmla="*/ 448296 h 523875"/>
                        <a:gd name="connsiteX26" fmla="*/ 295755 w 495300"/>
                        <a:gd name="connsiteY26" fmla="*/ 505446 h 523875"/>
                        <a:gd name="connsiteX27" fmla="*/ 276705 w 495300"/>
                        <a:gd name="connsiteY27" fmla="*/ 524496 h 523875"/>
                        <a:gd name="connsiteX28" fmla="*/ 219555 w 495300"/>
                        <a:gd name="connsiteY28" fmla="*/ 524496 h 523875"/>
                        <a:gd name="connsiteX29" fmla="*/ 200505 w 495300"/>
                        <a:gd name="connsiteY29" fmla="*/ 505446 h 523875"/>
                        <a:gd name="connsiteX30" fmla="*/ 200505 w 495300"/>
                        <a:gd name="connsiteY30" fmla="*/ 448296 h 523875"/>
                        <a:gd name="connsiteX31" fmla="*/ 219555 w 495300"/>
                        <a:gd name="connsiteY31" fmla="*/ 429246 h 523875"/>
                        <a:gd name="connsiteX32" fmla="*/ 238605 w 495300"/>
                        <a:gd name="connsiteY32" fmla="*/ 429246 h 523875"/>
                        <a:gd name="connsiteX33" fmla="*/ 238605 w 495300"/>
                        <a:gd name="connsiteY33" fmla="*/ 305421 h 523875"/>
                        <a:gd name="connsiteX34" fmla="*/ 76680 w 495300"/>
                        <a:gd name="connsiteY34" fmla="*/ 305421 h 523875"/>
                        <a:gd name="connsiteX35" fmla="*/ 57630 w 495300"/>
                        <a:gd name="connsiteY35" fmla="*/ 323519 h 523875"/>
                        <a:gd name="connsiteX36" fmla="*/ 57630 w 495300"/>
                        <a:gd name="connsiteY36" fmla="*/ 324471 h 523875"/>
                        <a:gd name="connsiteX37" fmla="*/ 57630 w 495300"/>
                        <a:gd name="connsiteY37" fmla="*/ 429246 h 523875"/>
                        <a:gd name="connsiteX38" fmla="*/ 76680 w 495300"/>
                        <a:gd name="connsiteY38" fmla="*/ 429246 h 523875"/>
                        <a:gd name="connsiteX39" fmla="*/ 95730 w 495300"/>
                        <a:gd name="connsiteY39" fmla="*/ 448296 h 523875"/>
                        <a:gd name="connsiteX40" fmla="*/ 95730 w 495300"/>
                        <a:gd name="connsiteY40" fmla="*/ 505446 h 523875"/>
                        <a:gd name="connsiteX41" fmla="*/ 76680 w 495300"/>
                        <a:gd name="connsiteY41" fmla="*/ 524496 h 523875"/>
                        <a:gd name="connsiteX42" fmla="*/ 19530 w 495300"/>
                        <a:gd name="connsiteY42" fmla="*/ 524496 h 523875"/>
                        <a:gd name="connsiteX43" fmla="*/ 480 w 495300"/>
                        <a:gd name="connsiteY43" fmla="*/ 505446 h 523875"/>
                        <a:gd name="connsiteX44" fmla="*/ 480 w 495300"/>
                        <a:gd name="connsiteY44" fmla="*/ 448296 h 523875"/>
                        <a:gd name="connsiteX45" fmla="*/ 19530 w 495300"/>
                        <a:gd name="connsiteY45" fmla="*/ 429246 h 523875"/>
                        <a:gd name="connsiteX46" fmla="*/ 38580 w 495300"/>
                        <a:gd name="connsiteY46" fmla="*/ 429246 h 523875"/>
                        <a:gd name="connsiteX47" fmla="*/ 38580 w 495300"/>
                        <a:gd name="connsiteY47" fmla="*/ 324471 h 523875"/>
                        <a:gd name="connsiteX48" fmla="*/ 74775 w 495300"/>
                        <a:gd name="connsiteY48" fmla="*/ 286371 h 523875"/>
                        <a:gd name="connsiteX49" fmla="*/ 76680 w 495300"/>
                        <a:gd name="connsiteY49" fmla="*/ 286371 h 523875"/>
                        <a:gd name="connsiteX50" fmla="*/ 238605 w 495300"/>
                        <a:gd name="connsiteY50" fmla="*/ 286371 h 523875"/>
                        <a:gd name="connsiteX51" fmla="*/ 238605 w 495300"/>
                        <a:gd name="connsiteY51" fmla="*/ 162546 h 523875"/>
                        <a:gd name="connsiteX52" fmla="*/ 124305 w 495300"/>
                        <a:gd name="connsiteY52" fmla="*/ 162546 h 523875"/>
                        <a:gd name="connsiteX53" fmla="*/ 95730 w 495300"/>
                        <a:gd name="connsiteY53" fmla="*/ 133971 h 523875"/>
                        <a:gd name="connsiteX54" fmla="*/ 95730 w 495300"/>
                        <a:gd name="connsiteY54" fmla="*/ 29196 h 523875"/>
                        <a:gd name="connsiteX55" fmla="*/ 124305 w 495300"/>
                        <a:gd name="connsiteY55" fmla="*/ 621 h 523875"/>
                        <a:gd name="connsiteX56" fmla="*/ 371955 w 495300"/>
                        <a:gd name="connsiteY56" fmla="*/ 621 h 523875"/>
                        <a:gd name="connsiteX57" fmla="*/ 148118 w 495300"/>
                        <a:gd name="connsiteY57" fmla="*/ 95871 h 523875"/>
                        <a:gd name="connsiteX58" fmla="*/ 133830 w 495300"/>
                        <a:gd name="connsiteY58" fmla="*/ 110159 h 523875"/>
                        <a:gd name="connsiteX59" fmla="*/ 148118 w 495300"/>
                        <a:gd name="connsiteY59" fmla="*/ 124446 h 523875"/>
                        <a:gd name="connsiteX60" fmla="*/ 162405 w 495300"/>
                        <a:gd name="connsiteY60" fmla="*/ 110159 h 523875"/>
                        <a:gd name="connsiteX61" fmla="*/ 148118 w 495300"/>
                        <a:gd name="connsiteY61" fmla="*/ 95871 h 5238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</a:cxnLst>
                      <a:rect l="l" t="t" r="r" b="b"/>
                      <a:pathLst>
                        <a:path w="495300" h="523875">
                          <a:moveTo>
                            <a:pt x="371955" y="621"/>
                          </a:moveTo>
                          <a:cubicBezTo>
                            <a:pt x="388148" y="621"/>
                            <a:pt x="400530" y="13004"/>
                            <a:pt x="400530" y="29196"/>
                          </a:cubicBezTo>
                          <a:lnTo>
                            <a:pt x="400530" y="133971"/>
                          </a:lnTo>
                          <a:cubicBezTo>
                            <a:pt x="400530" y="150164"/>
                            <a:pt x="388148" y="162546"/>
                            <a:pt x="371955" y="162546"/>
                          </a:cubicBezTo>
                          <a:lnTo>
                            <a:pt x="257655" y="162546"/>
                          </a:lnTo>
                          <a:lnTo>
                            <a:pt x="257655" y="286371"/>
                          </a:lnTo>
                          <a:lnTo>
                            <a:pt x="419580" y="286371"/>
                          </a:lnTo>
                          <a:cubicBezTo>
                            <a:pt x="439583" y="286371"/>
                            <a:pt x="456727" y="302564"/>
                            <a:pt x="457680" y="322566"/>
                          </a:cubicBezTo>
                          <a:lnTo>
                            <a:pt x="457680" y="324471"/>
                          </a:lnTo>
                          <a:lnTo>
                            <a:pt x="457680" y="429246"/>
                          </a:lnTo>
                          <a:lnTo>
                            <a:pt x="476730" y="429246"/>
                          </a:lnTo>
                          <a:cubicBezTo>
                            <a:pt x="487208" y="429246"/>
                            <a:pt x="495780" y="437819"/>
                            <a:pt x="495780" y="448296"/>
                          </a:cubicBezTo>
                          <a:lnTo>
                            <a:pt x="495780" y="505446"/>
                          </a:lnTo>
                          <a:cubicBezTo>
                            <a:pt x="495780" y="515924"/>
                            <a:pt x="487208" y="524496"/>
                            <a:pt x="476730" y="524496"/>
                          </a:cubicBezTo>
                          <a:lnTo>
                            <a:pt x="419580" y="524496"/>
                          </a:lnTo>
                          <a:cubicBezTo>
                            <a:pt x="409102" y="524496"/>
                            <a:pt x="400530" y="515924"/>
                            <a:pt x="400530" y="505446"/>
                          </a:cubicBezTo>
                          <a:lnTo>
                            <a:pt x="400530" y="448296"/>
                          </a:lnTo>
                          <a:cubicBezTo>
                            <a:pt x="400530" y="437819"/>
                            <a:pt x="409102" y="429246"/>
                            <a:pt x="419580" y="429246"/>
                          </a:cubicBezTo>
                          <a:lnTo>
                            <a:pt x="438630" y="429246"/>
                          </a:lnTo>
                          <a:lnTo>
                            <a:pt x="438630" y="324471"/>
                          </a:lnTo>
                          <a:cubicBezTo>
                            <a:pt x="438630" y="313994"/>
                            <a:pt x="431010" y="306374"/>
                            <a:pt x="420533" y="305421"/>
                          </a:cubicBezTo>
                          <a:lnTo>
                            <a:pt x="419580" y="305421"/>
                          </a:lnTo>
                          <a:lnTo>
                            <a:pt x="257655" y="305421"/>
                          </a:lnTo>
                          <a:lnTo>
                            <a:pt x="257655" y="429246"/>
                          </a:lnTo>
                          <a:lnTo>
                            <a:pt x="276705" y="429246"/>
                          </a:lnTo>
                          <a:cubicBezTo>
                            <a:pt x="287183" y="429246"/>
                            <a:pt x="295755" y="437819"/>
                            <a:pt x="295755" y="448296"/>
                          </a:cubicBezTo>
                          <a:lnTo>
                            <a:pt x="295755" y="505446"/>
                          </a:lnTo>
                          <a:cubicBezTo>
                            <a:pt x="295755" y="515924"/>
                            <a:pt x="287183" y="524496"/>
                            <a:pt x="276705" y="524496"/>
                          </a:cubicBezTo>
                          <a:lnTo>
                            <a:pt x="219555" y="524496"/>
                          </a:lnTo>
                          <a:cubicBezTo>
                            <a:pt x="209077" y="524496"/>
                            <a:pt x="200505" y="515924"/>
                            <a:pt x="200505" y="505446"/>
                          </a:cubicBezTo>
                          <a:lnTo>
                            <a:pt x="200505" y="448296"/>
                          </a:lnTo>
                          <a:cubicBezTo>
                            <a:pt x="200505" y="437819"/>
                            <a:pt x="209077" y="429246"/>
                            <a:pt x="219555" y="429246"/>
                          </a:cubicBezTo>
                          <a:lnTo>
                            <a:pt x="238605" y="429246"/>
                          </a:lnTo>
                          <a:lnTo>
                            <a:pt x="238605" y="305421"/>
                          </a:lnTo>
                          <a:lnTo>
                            <a:pt x="76680" y="305421"/>
                          </a:lnTo>
                          <a:cubicBezTo>
                            <a:pt x="66202" y="305421"/>
                            <a:pt x="58583" y="313041"/>
                            <a:pt x="57630" y="323519"/>
                          </a:cubicBezTo>
                          <a:lnTo>
                            <a:pt x="57630" y="324471"/>
                          </a:lnTo>
                          <a:lnTo>
                            <a:pt x="57630" y="429246"/>
                          </a:lnTo>
                          <a:lnTo>
                            <a:pt x="76680" y="429246"/>
                          </a:lnTo>
                          <a:cubicBezTo>
                            <a:pt x="87158" y="429246"/>
                            <a:pt x="95730" y="437819"/>
                            <a:pt x="95730" y="448296"/>
                          </a:cubicBezTo>
                          <a:lnTo>
                            <a:pt x="95730" y="505446"/>
                          </a:lnTo>
                          <a:cubicBezTo>
                            <a:pt x="95730" y="515924"/>
                            <a:pt x="87158" y="524496"/>
                            <a:pt x="76680" y="524496"/>
                          </a:cubicBezTo>
                          <a:lnTo>
                            <a:pt x="19530" y="524496"/>
                          </a:lnTo>
                          <a:cubicBezTo>
                            <a:pt x="9052" y="524496"/>
                            <a:pt x="480" y="515924"/>
                            <a:pt x="480" y="505446"/>
                          </a:cubicBezTo>
                          <a:lnTo>
                            <a:pt x="480" y="448296"/>
                          </a:lnTo>
                          <a:cubicBezTo>
                            <a:pt x="480" y="437819"/>
                            <a:pt x="9052" y="429246"/>
                            <a:pt x="19530" y="429246"/>
                          </a:cubicBezTo>
                          <a:lnTo>
                            <a:pt x="38580" y="429246"/>
                          </a:lnTo>
                          <a:lnTo>
                            <a:pt x="38580" y="324471"/>
                          </a:lnTo>
                          <a:cubicBezTo>
                            <a:pt x="38580" y="304469"/>
                            <a:pt x="54773" y="287324"/>
                            <a:pt x="74775" y="286371"/>
                          </a:cubicBezTo>
                          <a:lnTo>
                            <a:pt x="76680" y="286371"/>
                          </a:lnTo>
                          <a:lnTo>
                            <a:pt x="238605" y="286371"/>
                          </a:lnTo>
                          <a:lnTo>
                            <a:pt x="238605" y="162546"/>
                          </a:lnTo>
                          <a:lnTo>
                            <a:pt x="124305" y="162546"/>
                          </a:lnTo>
                          <a:cubicBezTo>
                            <a:pt x="108112" y="162546"/>
                            <a:pt x="95730" y="150164"/>
                            <a:pt x="95730" y="133971"/>
                          </a:cubicBezTo>
                          <a:lnTo>
                            <a:pt x="95730" y="29196"/>
                          </a:lnTo>
                          <a:cubicBezTo>
                            <a:pt x="95730" y="13004"/>
                            <a:pt x="108112" y="621"/>
                            <a:pt x="124305" y="621"/>
                          </a:cubicBezTo>
                          <a:lnTo>
                            <a:pt x="371955" y="621"/>
                          </a:lnTo>
                          <a:close/>
                          <a:moveTo>
                            <a:pt x="148118" y="95871"/>
                          </a:moveTo>
                          <a:cubicBezTo>
                            <a:pt x="140498" y="95871"/>
                            <a:pt x="133830" y="102539"/>
                            <a:pt x="133830" y="110159"/>
                          </a:cubicBezTo>
                          <a:cubicBezTo>
                            <a:pt x="133830" y="117779"/>
                            <a:pt x="140498" y="124446"/>
                            <a:pt x="148118" y="124446"/>
                          </a:cubicBezTo>
                          <a:cubicBezTo>
                            <a:pt x="155737" y="124446"/>
                            <a:pt x="162405" y="117779"/>
                            <a:pt x="162405" y="110159"/>
                          </a:cubicBezTo>
                          <a:cubicBezTo>
                            <a:pt x="162405" y="102539"/>
                            <a:pt x="155737" y="95871"/>
                            <a:pt x="148118" y="95871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9pPr>
                    </a:lstStyle>
                    <a:p>
                      <a:endParaRPr lang="zh-CN" altLang="en-US"/>
                    </a:p>
                  </p:txBody>
                </p:sp>
              </p:grpSp>
            </p:grpSp>
            <p:grpSp>
              <p:nvGrpSpPr>
                <p:cNvPr id="117" name="Group 116"/>
                <p:cNvGrpSpPr/>
                <p:nvPr/>
              </p:nvGrpSpPr>
              <p:grpSpPr>
                <a:xfrm>
                  <a:off x="5072681" y="4459697"/>
                  <a:ext cx="2498090" cy="1262017"/>
                  <a:chOff x="2934120" y="5019627"/>
                  <a:chExt cx="2498090" cy="1262017"/>
                </a:xfrm>
              </p:grpSpPr>
              <p:sp>
                <p:nvSpPr>
                  <p:cNvPr id="118" name="TextBox 117"/>
                  <p:cNvSpPr txBox="1"/>
                  <p:nvPr/>
                </p:nvSpPr>
                <p:spPr>
                  <a:xfrm>
                    <a:off x="2934120" y="5388562"/>
                    <a:ext cx="2498090" cy="89308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>
                        <a:solidFill>
                          <a:schemeClr val="tx1"/>
                        </a:solidFill>
                      </a:rPr>
                      <a:t>Use low-energy consumption devices and natural light.</a:t>
                    </a:r>
                    <a:endParaRPr kumimoji="1"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TextBox 118"/>
                  <p:cNvSpPr txBox="1"/>
                  <p:nvPr/>
                </p:nvSpPr>
                <p:spPr>
                  <a:xfrm>
                    <a:off x="2934120" y="5019627"/>
                    <a:ext cx="1767287" cy="338554"/>
                  </a:xfrm>
                  <a:prstGeom prst="rect">
                    <a:avLst/>
                  </a:prstGeom>
                  <a:noFill/>
                </p:spPr>
                <p:txBody>
                  <a:bodyPr wrap="none" anchor="b">
                    <a:normAutofit/>
                  </a:bodyPr>
                  <a:lstStyle/>
                  <a:p>
                    <a:pPr algn="l">
                      <a:lnSpc>
                        <a:spcPct val="100000"/>
                      </a:lnSpc>
                    </a:pPr>
                    <a:r>
                      <a:rPr lang="zh-CN" altLang="en-US" sz="1600" b="1" dirty="0">
                        <a:solidFill>
                          <a:schemeClr val="accent2"/>
                        </a:solidFill>
                      </a:rPr>
                      <a:t>Save energy</a:t>
                    </a:r>
                    <a:endParaRPr lang="zh-CN" altLang="en-US" sz="1600" b="1" dirty="0">
                      <a:solidFill>
                        <a:schemeClr val="accent2"/>
                      </a:solidFill>
                    </a:endParaRPr>
                  </a:p>
                </p:txBody>
              </p:sp>
            </p:grpSp>
          </p:grpSp>
          <p:grpSp>
            <p:nvGrpSpPr>
              <p:cNvPr id="127" name="Group 126"/>
              <p:cNvGrpSpPr/>
              <p:nvPr/>
            </p:nvGrpSpPr>
            <p:grpSpPr>
              <a:xfrm>
                <a:off x="8364734" y="2965184"/>
                <a:ext cx="2817644" cy="3892816"/>
                <a:chOff x="6874259" y="2965184"/>
                <a:chExt cx="2817644" cy="3892816"/>
              </a:xfrm>
            </p:grpSpPr>
            <p:grpSp>
              <p:nvGrpSpPr>
                <p:cNvPr id="87" name="Group 86"/>
                <p:cNvGrpSpPr/>
                <p:nvPr/>
              </p:nvGrpSpPr>
              <p:grpSpPr>
                <a:xfrm>
                  <a:off x="6874259" y="2965184"/>
                  <a:ext cx="540000" cy="3892816"/>
                  <a:chOff x="5014553" y="2965184"/>
                  <a:chExt cx="540000" cy="3892816"/>
                </a:xfrm>
              </p:grpSpPr>
              <p:cxnSp>
                <p:nvCxnSpPr>
                  <p:cNvPr id="38" name="Straight Connector 37"/>
                  <p:cNvCxnSpPr/>
                  <p:nvPr/>
                </p:nvCxnSpPr>
                <p:spPr>
                  <a:xfrm flipH="1">
                    <a:off x="5284553" y="3237417"/>
                    <a:ext cx="11228" cy="3620583"/>
                  </a:xfrm>
                  <a:prstGeom prst="line">
                    <a:avLst/>
                  </a:prstGeom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0" name="Group 69"/>
                  <p:cNvGrpSpPr/>
                  <p:nvPr/>
                </p:nvGrpSpPr>
                <p:grpSpPr>
                  <a:xfrm>
                    <a:off x="5014553" y="2965184"/>
                    <a:ext cx="540000" cy="540000"/>
                    <a:chOff x="4584079" y="5599496"/>
                    <a:chExt cx="540000" cy="540000"/>
                  </a:xfrm>
                </p:grpSpPr>
                <p:sp>
                  <p:nvSpPr>
                    <p:cNvPr id="71" name="TextBox 70"/>
                    <p:cNvSpPr txBox="1"/>
                    <p:nvPr/>
                  </p:nvSpPr>
                  <p:spPr>
                    <a:xfrm>
                      <a:off x="4584079" y="5599496"/>
                      <a:ext cx="540000" cy="54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3"/>
                    </a:solidFill>
                    <a:ln w="12700" cap="flat">
                      <a:noFill/>
                      <a:prstDash val="solid"/>
                      <a:miter/>
                    </a:ln>
                    <a:effectLst>
                      <a:outerShdw blurRad="127000" dist="63500" dir="2700000" algn="tl" rotWithShape="0">
                        <a:schemeClr val="accent3">
                          <a:alpha val="40000"/>
                        </a:schemeClr>
                      </a:outerShdw>
                    </a:effectLst>
                  </p:spPr>
                  <p:txBody>
                    <a:bodyPr rtlCol="0" anchor="ctr"/>
                    <a:lstStyle>
                      <a:defPPr>
                        <a:defRPr lang="zh-CN"/>
                      </a:defPPr>
                      <a:lvl1pPr>
                        <a:defRPr/>
                      </a:lvl1pPr>
                    </a:lstStyle>
                    <a:p>
                      <a:endParaRPr lang="zh-CN" altLang="en-US" dirty="0"/>
                    </a:p>
                  </p:txBody>
                </p:sp>
                <p:sp>
                  <p:nvSpPr>
                    <p:cNvPr id="72" name="Freeform: Shape 71"/>
                    <p:cNvSpPr/>
                    <p:nvPr/>
                  </p:nvSpPr>
                  <p:spPr>
                    <a:xfrm>
                      <a:off x="4716376" y="5766219"/>
                      <a:ext cx="275406" cy="206554"/>
                    </a:xfrm>
                    <a:custGeom>
                      <a:avLst/>
                      <a:gdLst>
                        <a:gd name="connsiteX0" fmla="*/ 505433 w 533400"/>
                        <a:gd name="connsiteY0" fmla="*/ 621 h 400050"/>
                        <a:gd name="connsiteX1" fmla="*/ 534008 w 533400"/>
                        <a:gd name="connsiteY1" fmla="*/ 29196 h 400050"/>
                        <a:gd name="connsiteX2" fmla="*/ 534008 w 533400"/>
                        <a:gd name="connsiteY2" fmla="*/ 372096 h 400050"/>
                        <a:gd name="connsiteX3" fmla="*/ 505433 w 533400"/>
                        <a:gd name="connsiteY3" fmla="*/ 400671 h 400050"/>
                        <a:gd name="connsiteX4" fmla="*/ 29183 w 533400"/>
                        <a:gd name="connsiteY4" fmla="*/ 400671 h 400050"/>
                        <a:gd name="connsiteX5" fmla="*/ 608 w 533400"/>
                        <a:gd name="connsiteY5" fmla="*/ 372096 h 400050"/>
                        <a:gd name="connsiteX6" fmla="*/ 608 w 533400"/>
                        <a:gd name="connsiteY6" fmla="*/ 29196 h 400050"/>
                        <a:gd name="connsiteX7" fmla="*/ 29183 w 533400"/>
                        <a:gd name="connsiteY7" fmla="*/ 621 h 400050"/>
                        <a:gd name="connsiteX8" fmla="*/ 505433 w 533400"/>
                        <a:gd name="connsiteY8" fmla="*/ 621 h 400050"/>
                        <a:gd name="connsiteX9" fmla="*/ 391133 w 533400"/>
                        <a:gd name="connsiteY9" fmla="*/ 198741 h 400050"/>
                        <a:gd name="connsiteX10" fmla="*/ 351128 w 533400"/>
                        <a:gd name="connsiteY10" fmla="*/ 204456 h 400050"/>
                        <a:gd name="connsiteX11" fmla="*/ 351128 w 533400"/>
                        <a:gd name="connsiteY11" fmla="*/ 204456 h 400050"/>
                        <a:gd name="connsiteX12" fmla="*/ 267308 w 533400"/>
                        <a:gd name="connsiteY12" fmla="*/ 315899 h 400050"/>
                        <a:gd name="connsiteX13" fmla="*/ 264451 w 533400"/>
                        <a:gd name="connsiteY13" fmla="*/ 318756 h 400050"/>
                        <a:gd name="connsiteX14" fmla="*/ 224446 w 533400"/>
                        <a:gd name="connsiteY14" fmla="*/ 318756 h 400050"/>
                        <a:gd name="connsiteX15" fmla="*/ 224446 w 533400"/>
                        <a:gd name="connsiteY15" fmla="*/ 318756 h 400050"/>
                        <a:gd name="connsiteX16" fmla="*/ 162533 w 533400"/>
                        <a:gd name="connsiteY16" fmla="*/ 257796 h 400050"/>
                        <a:gd name="connsiteX17" fmla="*/ 160628 w 533400"/>
                        <a:gd name="connsiteY17" fmla="*/ 255891 h 400050"/>
                        <a:gd name="connsiteX18" fmla="*/ 120623 w 533400"/>
                        <a:gd name="connsiteY18" fmla="*/ 259701 h 400050"/>
                        <a:gd name="connsiteX19" fmla="*/ 120623 w 533400"/>
                        <a:gd name="connsiteY19" fmla="*/ 259701 h 400050"/>
                        <a:gd name="connsiteX20" fmla="*/ 32993 w 533400"/>
                        <a:gd name="connsiteY20" fmla="*/ 366381 h 400050"/>
                        <a:gd name="connsiteX21" fmla="*/ 31088 w 533400"/>
                        <a:gd name="connsiteY21" fmla="*/ 372096 h 400050"/>
                        <a:gd name="connsiteX22" fmla="*/ 40613 w 533400"/>
                        <a:gd name="connsiteY22" fmla="*/ 381621 h 400050"/>
                        <a:gd name="connsiteX23" fmla="*/ 40613 w 533400"/>
                        <a:gd name="connsiteY23" fmla="*/ 381621 h 400050"/>
                        <a:gd name="connsiteX24" fmla="*/ 497813 w 533400"/>
                        <a:gd name="connsiteY24" fmla="*/ 381621 h 400050"/>
                        <a:gd name="connsiteX25" fmla="*/ 503528 w 533400"/>
                        <a:gd name="connsiteY25" fmla="*/ 379716 h 400050"/>
                        <a:gd name="connsiteX26" fmla="*/ 506386 w 533400"/>
                        <a:gd name="connsiteY26" fmla="*/ 366381 h 400050"/>
                        <a:gd name="connsiteX27" fmla="*/ 506386 w 533400"/>
                        <a:gd name="connsiteY27" fmla="*/ 366381 h 400050"/>
                        <a:gd name="connsiteX28" fmla="*/ 398753 w 533400"/>
                        <a:gd name="connsiteY28" fmla="*/ 205409 h 400050"/>
                        <a:gd name="connsiteX29" fmla="*/ 391133 w 533400"/>
                        <a:gd name="connsiteY29" fmla="*/ 198741 h 400050"/>
                        <a:gd name="connsiteX30" fmla="*/ 95858 w 533400"/>
                        <a:gd name="connsiteY30" fmla="*/ 57771 h 400050"/>
                        <a:gd name="connsiteX31" fmla="*/ 57758 w 533400"/>
                        <a:gd name="connsiteY31" fmla="*/ 95871 h 400050"/>
                        <a:gd name="connsiteX32" fmla="*/ 95858 w 533400"/>
                        <a:gd name="connsiteY32" fmla="*/ 133971 h 400050"/>
                        <a:gd name="connsiteX33" fmla="*/ 133958 w 533400"/>
                        <a:gd name="connsiteY33" fmla="*/ 95871 h 400050"/>
                        <a:gd name="connsiteX34" fmla="*/ 95858 w 533400"/>
                        <a:gd name="connsiteY34" fmla="*/ 57771 h 400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533400" h="400050">
                          <a:moveTo>
                            <a:pt x="505433" y="621"/>
                          </a:moveTo>
                          <a:cubicBezTo>
                            <a:pt x="521626" y="621"/>
                            <a:pt x="534008" y="13004"/>
                            <a:pt x="534008" y="29196"/>
                          </a:cubicBezTo>
                          <a:lnTo>
                            <a:pt x="534008" y="372096"/>
                          </a:lnTo>
                          <a:cubicBezTo>
                            <a:pt x="534008" y="388289"/>
                            <a:pt x="521626" y="400671"/>
                            <a:pt x="505433" y="400671"/>
                          </a:cubicBezTo>
                          <a:lnTo>
                            <a:pt x="29183" y="400671"/>
                          </a:lnTo>
                          <a:cubicBezTo>
                            <a:pt x="12990" y="400671"/>
                            <a:pt x="608" y="388289"/>
                            <a:pt x="608" y="372096"/>
                          </a:cubicBezTo>
                          <a:lnTo>
                            <a:pt x="608" y="29196"/>
                          </a:lnTo>
                          <a:cubicBezTo>
                            <a:pt x="608" y="13004"/>
                            <a:pt x="12990" y="621"/>
                            <a:pt x="29183" y="621"/>
                          </a:cubicBezTo>
                          <a:lnTo>
                            <a:pt x="505433" y="621"/>
                          </a:lnTo>
                          <a:close/>
                          <a:moveTo>
                            <a:pt x="391133" y="198741"/>
                          </a:moveTo>
                          <a:cubicBezTo>
                            <a:pt x="378751" y="189216"/>
                            <a:pt x="360653" y="192074"/>
                            <a:pt x="351128" y="204456"/>
                          </a:cubicBezTo>
                          <a:lnTo>
                            <a:pt x="351128" y="204456"/>
                          </a:lnTo>
                          <a:lnTo>
                            <a:pt x="267308" y="315899"/>
                          </a:lnTo>
                          <a:cubicBezTo>
                            <a:pt x="266355" y="316851"/>
                            <a:pt x="265403" y="317804"/>
                            <a:pt x="264451" y="318756"/>
                          </a:cubicBezTo>
                          <a:cubicBezTo>
                            <a:pt x="253021" y="330186"/>
                            <a:pt x="234923" y="330186"/>
                            <a:pt x="224446" y="318756"/>
                          </a:cubicBezTo>
                          <a:lnTo>
                            <a:pt x="224446" y="318756"/>
                          </a:lnTo>
                          <a:lnTo>
                            <a:pt x="162533" y="257796"/>
                          </a:lnTo>
                          <a:cubicBezTo>
                            <a:pt x="161580" y="256844"/>
                            <a:pt x="161580" y="256844"/>
                            <a:pt x="160628" y="255891"/>
                          </a:cubicBezTo>
                          <a:cubicBezTo>
                            <a:pt x="148246" y="245414"/>
                            <a:pt x="130148" y="247319"/>
                            <a:pt x="120623" y="259701"/>
                          </a:cubicBezTo>
                          <a:lnTo>
                            <a:pt x="120623" y="259701"/>
                          </a:lnTo>
                          <a:lnTo>
                            <a:pt x="32993" y="366381"/>
                          </a:lnTo>
                          <a:cubicBezTo>
                            <a:pt x="32040" y="368286"/>
                            <a:pt x="31088" y="370191"/>
                            <a:pt x="31088" y="372096"/>
                          </a:cubicBezTo>
                          <a:cubicBezTo>
                            <a:pt x="31088" y="377811"/>
                            <a:pt x="34898" y="381621"/>
                            <a:pt x="40613" y="381621"/>
                          </a:cubicBezTo>
                          <a:lnTo>
                            <a:pt x="40613" y="381621"/>
                          </a:lnTo>
                          <a:lnTo>
                            <a:pt x="497813" y="381621"/>
                          </a:lnTo>
                          <a:cubicBezTo>
                            <a:pt x="499718" y="381621"/>
                            <a:pt x="501623" y="380669"/>
                            <a:pt x="503528" y="379716"/>
                          </a:cubicBezTo>
                          <a:cubicBezTo>
                            <a:pt x="508290" y="376859"/>
                            <a:pt x="509243" y="371144"/>
                            <a:pt x="506386" y="366381"/>
                          </a:cubicBezTo>
                          <a:lnTo>
                            <a:pt x="506386" y="366381"/>
                          </a:lnTo>
                          <a:lnTo>
                            <a:pt x="398753" y="205409"/>
                          </a:lnTo>
                          <a:cubicBezTo>
                            <a:pt x="395896" y="202551"/>
                            <a:pt x="393990" y="200646"/>
                            <a:pt x="391133" y="198741"/>
                          </a:cubicBezTo>
                          <a:close/>
                          <a:moveTo>
                            <a:pt x="95858" y="57771"/>
                          </a:moveTo>
                          <a:cubicBezTo>
                            <a:pt x="74903" y="57771"/>
                            <a:pt x="57758" y="74916"/>
                            <a:pt x="57758" y="95871"/>
                          </a:cubicBezTo>
                          <a:cubicBezTo>
                            <a:pt x="57758" y="116826"/>
                            <a:pt x="74903" y="133971"/>
                            <a:pt x="95858" y="133971"/>
                          </a:cubicBezTo>
                          <a:cubicBezTo>
                            <a:pt x="116813" y="133971"/>
                            <a:pt x="133958" y="116826"/>
                            <a:pt x="133958" y="95871"/>
                          </a:cubicBezTo>
                          <a:cubicBezTo>
                            <a:pt x="133958" y="74916"/>
                            <a:pt x="116813" y="57771"/>
                            <a:pt x="95858" y="57771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</a:defRPr>
                      </a:lvl9pPr>
                    </a:lstStyle>
                    <a:p>
                      <a:endParaRPr lang="zh-CN" altLang="en-US" dirty="0"/>
                    </a:p>
                  </p:txBody>
                </p:sp>
              </p:grpSp>
            </p:grpSp>
            <p:grpSp>
              <p:nvGrpSpPr>
                <p:cNvPr id="120" name="Group 119"/>
                <p:cNvGrpSpPr/>
                <p:nvPr/>
              </p:nvGrpSpPr>
              <p:grpSpPr>
                <a:xfrm>
                  <a:off x="7298588" y="3938994"/>
                  <a:ext cx="2393315" cy="875594"/>
                  <a:chOff x="2934120" y="5019627"/>
                  <a:chExt cx="2393315" cy="875594"/>
                </a:xfrm>
              </p:grpSpPr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2934120" y="5388562"/>
                    <a:ext cx="2393315" cy="50665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>
                        <a:solidFill>
                          <a:schemeClr val="tx1"/>
                        </a:solidFill>
                      </a:rPr>
                      <a:t>Sort waste and participate in recycling projects</a:t>
                    </a:r>
                    <a:endParaRPr kumimoji="1"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TextBox 121"/>
                  <p:cNvSpPr txBox="1"/>
                  <p:nvPr/>
                </p:nvSpPr>
                <p:spPr>
                  <a:xfrm>
                    <a:off x="2934120" y="5019627"/>
                    <a:ext cx="1767287" cy="338554"/>
                  </a:xfrm>
                  <a:prstGeom prst="rect">
                    <a:avLst/>
                  </a:prstGeom>
                  <a:noFill/>
                </p:spPr>
                <p:txBody>
                  <a:bodyPr wrap="none" anchor="b">
                    <a:normAutofit/>
                  </a:bodyPr>
                  <a:lstStyle/>
                  <a:p>
                    <a:pPr algn="l">
                      <a:lnSpc>
                        <a:spcPct val="100000"/>
                      </a:lnSpc>
                    </a:pPr>
                    <a:r>
                      <a:rPr lang="zh-CN" altLang="en-US" sz="1600" b="1" dirty="0">
                        <a:solidFill>
                          <a:schemeClr val="accent3"/>
                        </a:solidFill>
                      </a:rPr>
                      <a:t>Encourage recycling</a:t>
                    </a:r>
                    <a:endParaRPr lang="zh-CN" altLang="en-US" sz="1600" b="1" dirty="0">
                      <a:solidFill>
                        <a:schemeClr val="accent3"/>
                      </a:solidFill>
                    </a:endParaRPr>
                  </a:p>
                </p:txBody>
              </p:sp>
            </p:grpSp>
          </p:grpSp>
        </p:grpSp>
      </p:grpSp>
      <p:sp>
        <p:nvSpPr>
          <p:cNvPr id="134" name="Title 133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/>
              <a:t>Green Action Guide</a:t>
            </a:r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584835" y="0"/>
            <a:ext cx="10858500" cy="5377805"/>
            <a:chOff x="660400" y="1019175"/>
            <a:chExt cx="10858500" cy="5377805"/>
          </a:xfrm>
        </p:grpSpPr>
        <p:grpSp>
          <p:nvGrpSpPr>
            <p:cNvPr id="16" name="组合 15"/>
            <p:cNvGrpSpPr/>
            <p:nvPr/>
          </p:nvGrpSpPr>
          <p:grpSpPr>
            <a:xfrm>
              <a:off x="1476286" y="4274175"/>
              <a:ext cx="3118637" cy="2122805"/>
              <a:chOff x="1828033" y="3283575"/>
              <a:chExt cx="3118637" cy="2122805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1828033" y="3362325"/>
                <a:ext cx="577572" cy="577570"/>
                <a:chOff x="3866383" y="1968240"/>
                <a:chExt cx="444222" cy="444220"/>
              </a:xfrm>
            </p:grpSpPr>
            <p:sp>
              <p:nvSpPr>
                <p:cNvPr id="5" name="椭圆 4"/>
                <p:cNvSpPr/>
                <p:nvPr/>
              </p:nvSpPr>
              <p:spPr>
                <a:xfrm>
                  <a:off x="3866383" y="1968240"/>
                  <a:ext cx="444222" cy="444220"/>
                </a:xfrm>
                <a:prstGeom prst="ellipse">
                  <a:avLst/>
                </a:prstGeom>
                <a:solidFill>
                  <a:schemeClr val="accent1"/>
                </a:solidFill>
                <a:ln w="12700" cap="rnd">
                  <a:noFill/>
                  <a:prstDash val="solid"/>
                  <a:round/>
                </a:ln>
                <a:effectLst>
                  <a:outerShdw blurRad="254000" dist="127000" algn="ctr" rotWithShape="0">
                    <a:schemeClr val="accent1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400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" name="任意多边形 5"/>
                <p:cNvSpPr/>
                <p:nvPr/>
              </p:nvSpPr>
              <p:spPr bwMode="auto">
                <a:xfrm>
                  <a:off x="3985714" y="2113265"/>
                  <a:ext cx="205561" cy="154170"/>
                </a:xfrm>
                <a:custGeom>
                  <a:avLst/>
                  <a:gdLst>
                    <a:gd name="connsiteX0" fmla="*/ 505433 w 533400"/>
                    <a:gd name="connsiteY0" fmla="*/ 621 h 400050"/>
                    <a:gd name="connsiteX1" fmla="*/ 534008 w 533400"/>
                    <a:gd name="connsiteY1" fmla="*/ 29196 h 400050"/>
                    <a:gd name="connsiteX2" fmla="*/ 534008 w 533400"/>
                    <a:gd name="connsiteY2" fmla="*/ 372096 h 400050"/>
                    <a:gd name="connsiteX3" fmla="*/ 505433 w 533400"/>
                    <a:gd name="connsiteY3" fmla="*/ 400671 h 400050"/>
                    <a:gd name="connsiteX4" fmla="*/ 29183 w 533400"/>
                    <a:gd name="connsiteY4" fmla="*/ 400671 h 400050"/>
                    <a:gd name="connsiteX5" fmla="*/ 608 w 533400"/>
                    <a:gd name="connsiteY5" fmla="*/ 372096 h 400050"/>
                    <a:gd name="connsiteX6" fmla="*/ 608 w 533400"/>
                    <a:gd name="connsiteY6" fmla="*/ 29196 h 400050"/>
                    <a:gd name="connsiteX7" fmla="*/ 29183 w 533400"/>
                    <a:gd name="connsiteY7" fmla="*/ 621 h 400050"/>
                    <a:gd name="connsiteX8" fmla="*/ 505433 w 533400"/>
                    <a:gd name="connsiteY8" fmla="*/ 621 h 400050"/>
                    <a:gd name="connsiteX9" fmla="*/ 391419 w 533400"/>
                    <a:gd name="connsiteY9" fmla="*/ 198646 h 400050"/>
                    <a:gd name="connsiteX10" fmla="*/ 351414 w 533400"/>
                    <a:gd name="connsiteY10" fmla="*/ 204170 h 400050"/>
                    <a:gd name="connsiteX11" fmla="*/ 351414 w 533400"/>
                    <a:gd name="connsiteY11" fmla="*/ 204170 h 400050"/>
                    <a:gd name="connsiteX12" fmla="*/ 267118 w 533400"/>
                    <a:gd name="connsiteY12" fmla="*/ 315613 h 400050"/>
                    <a:gd name="connsiteX13" fmla="*/ 264641 w 533400"/>
                    <a:gd name="connsiteY13" fmla="*/ 318470 h 400050"/>
                    <a:gd name="connsiteX14" fmla="*/ 224255 w 533400"/>
                    <a:gd name="connsiteY14" fmla="*/ 318756 h 400050"/>
                    <a:gd name="connsiteX15" fmla="*/ 224255 w 533400"/>
                    <a:gd name="connsiteY15" fmla="*/ 318756 h 400050"/>
                    <a:gd name="connsiteX16" fmla="*/ 162152 w 533400"/>
                    <a:gd name="connsiteY16" fmla="*/ 257415 h 400050"/>
                    <a:gd name="connsiteX17" fmla="*/ 160247 w 533400"/>
                    <a:gd name="connsiteY17" fmla="*/ 255701 h 400050"/>
                    <a:gd name="connsiteX18" fmla="*/ 120052 w 533400"/>
                    <a:gd name="connsiteY18" fmla="*/ 259606 h 400050"/>
                    <a:gd name="connsiteX19" fmla="*/ 120052 w 533400"/>
                    <a:gd name="connsiteY19" fmla="*/ 259606 h 400050"/>
                    <a:gd name="connsiteX20" fmla="*/ 32517 w 533400"/>
                    <a:gd name="connsiteY20" fmla="*/ 366095 h 400050"/>
                    <a:gd name="connsiteX21" fmla="*/ 30326 w 533400"/>
                    <a:gd name="connsiteY21" fmla="*/ 372096 h 400050"/>
                    <a:gd name="connsiteX22" fmla="*/ 39851 w 533400"/>
                    <a:gd name="connsiteY22" fmla="*/ 381621 h 400050"/>
                    <a:gd name="connsiteX23" fmla="*/ 39851 w 533400"/>
                    <a:gd name="connsiteY23" fmla="*/ 381621 h 400050"/>
                    <a:gd name="connsiteX24" fmla="*/ 497242 w 533400"/>
                    <a:gd name="connsiteY24" fmla="*/ 381621 h 400050"/>
                    <a:gd name="connsiteX25" fmla="*/ 502480 w 533400"/>
                    <a:gd name="connsiteY25" fmla="*/ 380002 h 400050"/>
                    <a:gd name="connsiteX26" fmla="*/ 505147 w 533400"/>
                    <a:gd name="connsiteY26" fmla="*/ 366762 h 400050"/>
                    <a:gd name="connsiteX27" fmla="*/ 505147 w 533400"/>
                    <a:gd name="connsiteY27" fmla="*/ 366762 h 400050"/>
                    <a:gd name="connsiteX28" fmla="*/ 397991 w 533400"/>
                    <a:gd name="connsiteY28" fmla="*/ 205504 h 400050"/>
                    <a:gd name="connsiteX29" fmla="*/ 391419 w 533400"/>
                    <a:gd name="connsiteY29" fmla="*/ 198646 h 400050"/>
                    <a:gd name="connsiteX30" fmla="*/ 95858 w 533400"/>
                    <a:gd name="connsiteY30" fmla="*/ 57771 h 400050"/>
                    <a:gd name="connsiteX31" fmla="*/ 57758 w 533400"/>
                    <a:gd name="connsiteY31" fmla="*/ 95871 h 400050"/>
                    <a:gd name="connsiteX32" fmla="*/ 95858 w 533400"/>
                    <a:gd name="connsiteY32" fmla="*/ 133971 h 400050"/>
                    <a:gd name="connsiteX33" fmla="*/ 133958 w 533400"/>
                    <a:gd name="connsiteY33" fmla="*/ 95871 h 400050"/>
                    <a:gd name="connsiteX34" fmla="*/ 95858 w 533400"/>
                    <a:gd name="connsiteY34" fmla="*/ 57771 h 400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533400" h="400050">
                      <a:moveTo>
                        <a:pt x="505433" y="621"/>
                      </a:moveTo>
                      <a:cubicBezTo>
                        <a:pt x="521245" y="621"/>
                        <a:pt x="534008" y="13385"/>
                        <a:pt x="534008" y="29196"/>
                      </a:cubicBezTo>
                      <a:lnTo>
                        <a:pt x="534008" y="372096"/>
                      </a:lnTo>
                      <a:cubicBezTo>
                        <a:pt x="534008" y="387907"/>
                        <a:pt x="521245" y="400671"/>
                        <a:pt x="505433" y="400671"/>
                      </a:cubicBezTo>
                      <a:lnTo>
                        <a:pt x="29183" y="400671"/>
                      </a:lnTo>
                      <a:cubicBezTo>
                        <a:pt x="13371" y="400671"/>
                        <a:pt x="608" y="387907"/>
                        <a:pt x="608" y="372096"/>
                      </a:cubicBezTo>
                      <a:lnTo>
                        <a:pt x="608" y="29196"/>
                      </a:lnTo>
                      <a:cubicBezTo>
                        <a:pt x="608" y="13385"/>
                        <a:pt x="13371" y="621"/>
                        <a:pt x="29183" y="621"/>
                      </a:cubicBezTo>
                      <a:lnTo>
                        <a:pt x="505433" y="621"/>
                      </a:lnTo>
                      <a:close/>
                      <a:moveTo>
                        <a:pt x="391419" y="198646"/>
                      </a:moveTo>
                      <a:cubicBezTo>
                        <a:pt x="378846" y="189121"/>
                        <a:pt x="360939" y="191597"/>
                        <a:pt x="351414" y="204170"/>
                      </a:cubicBezTo>
                      <a:lnTo>
                        <a:pt x="351414" y="204170"/>
                      </a:lnTo>
                      <a:lnTo>
                        <a:pt x="267118" y="315613"/>
                      </a:lnTo>
                      <a:cubicBezTo>
                        <a:pt x="266355" y="316660"/>
                        <a:pt x="265498" y="317518"/>
                        <a:pt x="264641" y="318470"/>
                      </a:cubicBezTo>
                      <a:cubicBezTo>
                        <a:pt x="253592" y="329710"/>
                        <a:pt x="235495" y="329805"/>
                        <a:pt x="224255" y="318756"/>
                      </a:cubicBezTo>
                      <a:lnTo>
                        <a:pt x="224255" y="318756"/>
                      </a:lnTo>
                      <a:lnTo>
                        <a:pt x="162152" y="257415"/>
                      </a:lnTo>
                      <a:cubicBezTo>
                        <a:pt x="161485" y="256844"/>
                        <a:pt x="160914" y="256177"/>
                        <a:pt x="160247" y="255701"/>
                      </a:cubicBezTo>
                      <a:cubicBezTo>
                        <a:pt x="148055" y="245699"/>
                        <a:pt x="130053" y="247414"/>
                        <a:pt x="120052" y="259606"/>
                      </a:cubicBezTo>
                      <a:lnTo>
                        <a:pt x="120052" y="259606"/>
                      </a:lnTo>
                      <a:lnTo>
                        <a:pt x="32517" y="366095"/>
                      </a:lnTo>
                      <a:cubicBezTo>
                        <a:pt x="31088" y="367810"/>
                        <a:pt x="30326" y="369905"/>
                        <a:pt x="30326" y="372096"/>
                      </a:cubicBezTo>
                      <a:cubicBezTo>
                        <a:pt x="30326" y="377335"/>
                        <a:pt x="34612" y="381621"/>
                        <a:pt x="39851" y="381621"/>
                      </a:cubicBezTo>
                      <a:lnTo>
                        <a:pt x="39851" y="381621"/>
                      </a:lnTo>
                      <a:lnTo>
                        <a:pt x="497242" y="381621"/>
                      </a:lnTo>
                      <a:cubicBezTo>
                        <a:pt x="499146" y="381621"/>
                        <a:pt x="500956" y="381050"/>
                        <a:pt x="502480" y="380002"/>
                      </a:cubicBezTo>
                      <a:cubicBezTo>
                        <a:pt x="506862" y="377049"/>
                        <a:pt x="508005" y="371144"/>
                        <a:pt x="505147" y="366762"/>
                      </a:cubicBezTo>
                      <a:lnTo>
                        <a:pt x="505147" y="366762"/>
                      </a:lnTo>
                      <a:lnTo>
                        <a:pt x="397991" y="205504"/>
                      </a:lnTo>
                      <a:cubicBezTo>
                        <a:pt x="396181" y="202932"/>
                        <a:pt x="393990" y="200551"/>
                        <a:pt x="391419" y="198646"/>
                      </a:cubicBezTo>
                      <a:close/>
                      <a:moveTo>
                        <a:pt x="95858" y="57771"/>
                      </a:moveTo>
                      <a:cubicBezTo>
                        <a:pt x="74808" y="57771"/>
                        <a:pt x="57758" y="74821"/>
                        <a:pt x="57758" y="95871"/>
                      </a:cubicBezTo>
                      <a:cubicBezTo>
                        <a:pt x="57758" y="116921"/>
                        <a:pt x="74808" y="133971"/>
                        <a:pt x="95858" y="133971"/>
                      </a:cubicBezTo>
                      <a:cubicBezTo>
                        <a:pt x="116908" y="133971"/>
                        <a:pt x="133958" y="116921"/>
                        <a:pt x="133958" y="95871"/>
                      </a:cubicBezTo>
                      <a:cubicBezTo>
                        <a:pt x="133958" y="74821"/>
                        <a:pt x="116908" y="57771"/>
                        <a:pt x="95858" y="5777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5" name="组合 14"/>
              <p:cNvGrpSpPr/>
              <p:nvPr/>
            </p:nvGrpSpPr>
            <p:grpSpPr>
              <a:xfrm>
                <a:off x="2447310" y="3283575"/>
                <a:ext cx="2499360" cy="2122805"/>
                <a:chOff x="2447310" y="3466444"/>
                <a:chExt cx="2499360" cy="2122805"/>
              </a:xfrm>
            </p:grpSpPr>
            <p:sp>
              <p:nvSpPr>
                <p:cNvPr id="13" name="文本框 12"/>
                <p:cNvSpPr txBox="1"/>
                <p:nvPr/>
              </p:nvSpPr>
              <p:spPr>
                <a:xfrm>
                  <a:off x="2447310" y="3466444"/>
                  <a:ext cx="2000864" cy="3693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normAutofit/>
                </a:bodyPr>
                <a:lstStyle/>
                <a:p>
                  <a:pPr algn="l">
                    <a:lnSpc>
                      <a:spcPct val="100000"/>
                    </a:lnSpc>
                  </a:pPr>
                  <a:r>
                    <a:rPr lang="zh-CN" altLang="en-US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rPr>
                    <a:t>Public interest</a:t>
                  </a:r>
                  <a:endParaRPr lang="zh-CN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14" name="文本框 13"/>
                <p:cNvSpPr txBox="1"/>
                <p:nvPr/>
              </p:nvSpPr>
              <p:spPr>
                <a:xfrm>
                  <a:off x="2447310" y="3836014"/>
                  <a:ext cx="2499360" cy="175323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lnSpc>
                      <a:spcPct val="150000"/>
                    </a:lnSpc>
                  </a:pPr>
                  <a:r>
                    <a:rPr sz="1200">
                      <a:solidFill>
                        <a:srgbClr val="000000"/>
                      </a:solidFill>
                      <a:highlight>
                        <a:srgbClr val="FFFFFF">
                          <a:alpha val="0"/>
                        </a:srgbClr>
                      </a:highlight>
                      <a:latin typeface="微软雅黑"/>
                      <a:sym typeface="+mn-ea"/>
                    </a:rPr>
                    <a:t>The ultimate goal is to establish a decentralized, self-sustaining economy that drives technological innovation and charitable donations.</a:t>
                  </a:r>
                  <a:endParaRPr sz="1200">
                    <a:solidFill>
                      <a:srgbClr val="000000"/>
                    </a:solidFill>
                    <a:highlight>
                      <a:srgbClr val="FFFFFF">
                        <a:alpha val="0"/>
                      </a:srgbClr>
                    </a:highlight>
                    <a:latin typeface="微软雅黑"/>
                    <a:sym typeface="+mn-ea"/>
                  </a:endParaRPr>
                </a:p>
              </p:txBody>
            </p:sp>
          </p:grpSp>
        </p:grpSp>
        <p:grpSp>
          <p:nvGrpSpPr>
            <p:cNvPr id="7" name="组合 6"/>
            <p:cNvGrpSpPr/>
            <p:nvPr/>
          </p:nvGrpSpPr>
          <p:grpSpPr>
            <a:xfrm>
              <a:off x="4779579" y="4352925"/>
              <a:ext cx="577572" cy="577570"/>
              <a:chOff x="4669386" y="1968240"/>
              <a:chExt cx="444222" cy="444220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4669386" y="1968240"/>
                <a:ext cx="444222" cy="444220"/>
              </a:xfrm>
              <a:prstGeom prst="ellipse">
                <a:avLst/>
              </a:prstGeom>
              <a:solidFill>
                <a:schemeClr val="accent2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2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任意多边形 8"/>
              <p:cNvSpPr/>
              <p:nvPr/>
            </p:nvSpPr>
            <p:spPr bwMode="auto">
              <a:xfrm>
                <a:off x="4788717" y="2104784"/>
                <a:ext cx="205561" cy="171132"/>
              </a:xfrm>
              <a:custGeom>
                <a:avLst/>
                <a:gdLst>
                  <a:gd name="connsiteX0" fmla="*/ 483573 w 526297"/>
                  <a:gd name="connsiteY0" fmla="*/ 133971 h 438150"/>
                  <a:gd name="connsiteX1" fmla="*/ 527674 w 526297"/>
                  <a:gd name="connsiteY1" fmla="*/ 178072 h 438150"/>
                  <a:gd name="connsiteX2" fmla="*/ 527579 w 526297"/>
                  <a:gd name="connsiteY2" fmla="*/ 181501 h 438150"/>
                  <a:gd name="connsiteX3" fmla="*/ 514244 w 526297"/>
                  <a:gd name="connsiteY3" fmla="*/ 355237 h 438150"/>
                  <a:gd name="connsiteX4" fmla="*/ 485764 w 526297"/>
                  <a:gd name="connsiteY4" fmla="*/ 381621 h 438150"/>
                  <a:gd name="connsiteX5" fmla="*/ 454998 w 526297"/>
                  <a:gd name="connsiteY5" fmla="*/ 381621 h 438150"/>
                  <a:gd name="connsiteX6" fmla="*/ 454998 w 526297"/>
                  <a:gd name="connsiteY6" fmla="*/ 438771 h 438150"/>
                  <a:gd name="connsiteX7" fmla="*/ 435948 w 526297"/>
                  <a:gd name="connsiteY7" fmla="*/ 438771 h 438150"/>
                  <a:gd name="connsiteX8" fmla="*/ 435948 w 526297"/>
                  <a:gd name="connsiteY8" fmla="*/ 381621 h 438150"/>
                  <a:gd name="connsiteX9" fmla="*/ 93048 w 526297"/>
                  <a:gd name="connsiteY9" fmla="*/ 381621 h 438150"/>
                  <a:gd name="connsiteX10" fmla="*/ 93048 w 526297"/>
                  <a:gd name="connsiteY10" fmla="*/ 438771 h 438150"/>
                  <a:gd name="connsiteX11" fmla="*/ 73998 w 526297"/>
                  <a:gd name="connsiteY11" fmla="*/ 438771 h 438150"/>
                  <a:gd name="connsiteX12" fmla="*/ 73998 w 526297"/>
                  <a:gd name="connsiteY12" fmla="*/ 381621 h 438150"/>
                  <a:gd name="connsiteX13" fmla="*/ 43328 w 526297"/>
                  <a:gd name="connsiteY13" fmla="*/ 381621 h 438150"/>
                  <a:gd name="connsiteX14" fmla="*/ 14848 w 526297"/>
                  <a:gd name="connsiteY14" fmla="*/ 355237 h 438150"/>
                  <a:gd name="connsiteX15" fmla="*/ 1513 w 526297"/>
                  <a:gd name="connsiteY15" fmla="*/ 181501 h 438150"/>
                  <a:gd name="connsiteX16" fmla="*/ 42089 w 526297"/>
                  <a:gd name="connsiteY16" fmla="*/ 134162 h 438150"/>
                  <a:gd name="connsiteX17" fmla="*/ 45518 w 526297"/>
                  <a:gd name="connsiteY17" fmla="*/ 134066 h 438150"/>
                  <a:gd name="connsiteX18" fmla="*/ 101906 w 526297"/>
                  <a:gd name="connsiteY18" fmla="*/ 180834 h 438150"/>
                  <a:gd name="connsiteX19" fmla="*/ 121623 w 526297"/>
                  <a:gd name="connsiteY19" fmla="*/ 286371 h 438150"/>
                  <a:gd name="connsiteX20" fmla="*/ 407373 w 526297"/>
                  <a:gd name="connsiteY20" fmla="*/ 286371 h 438150"/>
                  <a:gd name="connsiteX21" fmla="*/ 427185 w 526297"/>
                  <a:gd name="connsiteY21" fmla="*/ 180739 h 438150"/>
                  <a:gd name="connsiteX22" fmla="*/ 483573 w 526297"/>
                  <a:gd name="connsiteY22" fmla="*/ 133971 h 438150"/>
                  <a:gd name="connsiteX23" fmla="*/ 416898 w 526297"/>
                  <a:gd name="connsiteY23" fmla="*/ 621 h 438150"/>
                  <a:gd name="connsiteX24" fmla="*/ 483573 w 526297"/>
                  <a:gd name="connsiteY24" fmla="*/ 67296 h 438150"/>
                  <a:gd name="connsiteX25" fmla="*/ 483573 w 526297"/>
                  <a:gd name="connsiteY25" fmla="*/ 115397 h 438150"/>
                  <a:gd name="connsiteX26" fmla="*/ 476429 w 526297"/>
                  <a:gd name="connsiteY26" fmla="*/ 114921 h 438150"/>
                  <a:gd name="connsiteX27" fmla="*/ 412040 w 526297"/>
                  <a:gd name="connsiteY27" fmla="*/ 166451 h 438150"/>
                  <a:gd name="connsiteX28" fmla="*/ 411564 w 526297"/>
                  <a:gd name="connsiteY28" fmla="*/ 168737 h 438150"/>
                  <a:gd name="connsiteX29" fmla="*/ 393086 w 526297"/>
                  <a:gd name="connsiteY29" fmla="*/ 267321 h 438150"/>
                  <a:gd name="connsiteX30" fmla="*/ 135911 w 526297"/>
                  <a:gd name="connsiteY30" fmla="*/ 267321 h 438150"/>
                  <a:gd name="connsiteX31" fmla="*/ 117432 w 526297"/>
                  <a:gd name="connsiteY31" fmla="*/ 168737 h 438150"/>
                  <a:gd name="connsiteX32" fmla="*/ 52567 w 526297"/>
                  <a:gd name="connsiteY32" fmla="*/ 114921 h 438150"/>
                  <a:gd name="connsiteX33" fmla="*/ 54948 w 526297"/>
                  <a:gd name="connsiteY33" fmla="*/ 67296 h 438150"/>
                  <a:gd name="connsiteX34" fmla="*/ 121623 w 526297"/>
                  <a:gd name="connsiteY34" fmla="*/ 621 h 438150"/>
                  <a:gd name="connsiteX35" fmla="*/ 416898 w 526297"/>
                  <a:gd name="connsiteY35" fmla="*/ 621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26297" h="438150">
                    <a:moveTo>
                      <a:pt x="483573" y="133971"/>
                    </a:moveTo>
                    <a:cubicBezTo>
                      <a:pt x="507957" y="133971"/>
                      <a:pt x="527674" y="153688"/>
                      <a:pt x="527674" y="178072"/>
                    </a:cubicBezTo>
                    <a:cubicBezTo>
                      <a:pt x="527674" y="179215"/>
                      <a:pt x="527674" y="180358"/>
                      <a:pt x="527579" y="181501"/>
                    </a:cubicBezTo>
                    <a:lnTo>
                      <a:pt x="514244" y="355237"/>
                    </a:lnTo>
                    <a:cubicBezTo>
                      <a:pt x="513101" y="370096"/>
                      <a:pt x="500718" y="381621"/>
                      <a:pt x="485764" y="381621"/>
                    </a:cubicBezTo>
                    <a:lnTo>
                      <a:pt x="454998" y="381621"/>
                    </a:lnTo>
                    <a:lnTo>
                      <a:pt x="454998" y="438771"/>
                    </a:lnTo>
                    <a:lnTo>
                      <a:pt x="435948" y="438771"/>
                    </a:lnTo>
                    <a:lnTo>
                      <a:pt x="435948" y="381621"/>
                    </a:lnTo>
                    <a:lnTo>
                      <a:pt x="93048" y="381621"/>
                    </a:lnTo>
                    <a:lnTo>
                      <a:pt x="93048" y="438771"/>
                    </a:lnTo>
                    <a:lnTo>
                      <a:pt x="73998" y="438771"/>
                    </a:lnTo>
                    <a:lnTo>
                      <a:pt x="73998" y="381621"/>
                    </a:lnTo>
                    <a:lnTo>
                      <a:pt x="43328" y="381621"/>
                    </a:lnTo>
                    <a:cubicBezTo>
                      <a:pt x="28373" y="381621"/>
                      <a:pt x="15991" y="370096"/>
                      <a:pt x="14848" y="355237"/>
                    </a:cubicBezTo>
                    <a:lnTo>
                      <a:pt x="1513" y="181501"/>
                    </a:lnTo>
                    <a:cubicBezTo>
                      <a:pt x="-392" y="157212"/>
                      <a:pt x="17801" y="135971"/>
                      <a:pt x="42089" y="134162"/>
                    </a:cubicBezTo>
                    <a:cubicBezTo>
                      <a:pt x="43232" y="134066"/>
                      <a:pt x="44375" y="134066"/>
                      <a:pt x="45518" y="134066"/>
                    </a:cubicBezTo>
                    <a:cubicBezTo>
                      <a:pt x="73141" y="134066"/>
                      <a:pt x="96858" y="153688"/>
                      <a:pt x="101906" y="180834"/>
                    </a:cubicBezTo>
                    <a:lnTo>
                      <a:pt x="121623" y="286371"/>
                    </a:lnTo>
                    <a:lnTo>
                      <a:pt x="407373" y="286371"/>
                    </a:lnTo>
                    <a:lnTo>
                      <a:pt x="427185" y="180739"/>
                    </a:lnTo>
                    <a:cubicBezTo>
                      <a:pt x="432233" y="153592"/>
                      <a:pt x="455951" y="133971"/>
                      <a:pt x="483573" y="133971"/>
                    </a:cubicBezTo>
                    <a:close/>
                    <a:moveTo>
                      <a:pt x="416898" y="621"/>
                    </a:moveTo>
                    <a:cubicBezTo>
                      <a:pt x="453760" y="621"/>
                      <a:pt x="483573" y="30434"/>
                      <a:pt x="483573" y="67296"/>
                    </a:cubicBezTo>
                    <a:lnTo>
                      <a:pt x="483573" y="115397"/>
                    </a:lnTo>
                    <a:cubicBezTo>
                      <a:pt x="481192" y="115112"/>
                      <a:pt x="478811" y="114921"/>
                      <a:pt x="476429" y="114921"/>
                    </a:cubicBezTo>
                    <a:cubicBezTo>
                      <a:pt x="445473" y="114921"/>
                      <a:pt x="418803" y="136448"/>
                      <a:pt x="412040" y="166451"/>
                    </a:cubicBezTo>
                    <a:lnTo>
                      <a:pt x="411564" y="168737"/>
                    </a:lnTo>
                    <a:lnTo>
                      <a:pt x="393086" y="267321"/>
                    </a:lnTo>
                    <a:lnTo>
                      <a:pt x="135911" y="267321"/>
                    </a:lnTo>
                    <a:lnTo>
                      <a:pt x="117432" y="168737"/>
                    </a:lnTo>
                    <a:cubicBezTo>
                      <a:pt x="111622" y="137495"/>
                      <a:pt x="84285" y="114921"/>
                      <a:pt x="52567" y="114921"/>
                    </a:cubicBezTo>
                    <a:lnTo>
                      <a:pt x="54948" y="67296"/>
                    </a:lnTo>
                    <a:cubicBezTo>
                      <a:pt x="54948" y="30434"/>
                      <a:pt x="84761" y="621"/>
                      <a:pt x="121623" y="621"/>
                    </a:cubicBezTo>
                    <a:lnTo>
                      <a:pt x="416898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5384250" y="4274175"/>
              <a:ext cx="2671445" cy="1687768"/>
              <a:chOff x="2432704" y="3466444"/>
              <a:chExt cx="2671445" cy="1687768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2447309" y="3466444"/>
                <a:ext cx="2000863" cy="369332"/>
              </a:xfrm>
              <a:prstGeom prst="rect">
                <a:avLst/>
              </a:prstGeom>
              <a:noFill/>
            </p:spPr>
            <p:txBody>
              <a:bodyPr wrap="none" rtlCol="0" anchor="b">
                <a:normAutofit/>
              </a:bodyPr>
              <a:lstStyle/>
              <a:p>
                <a:pPr algn="l">
                  <a:lnSpc>
                    <a:spcPct val="100000"/>
                  </a:lnSpc>
                </a:pPr>
                <a:r>
                  <a:rPr lang="zh-CN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A new economic model</a:t>
                </a:r>
                <a:endParaRPr lang="zh-CN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2432704" y="3955394"/>
                <a:ext cx="2671445" cy="1198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>
                  <a:lnSpc>
                    <a:spcPct val="150000"/>
                  </a:lnSpc>
                </a:pPr>
                <a:r>
                  <a:rPr sz="1200">
                    <a:solidFill>
                      <a:srgbClr val="000000"/>
                    </a:solidFill>
                    <a:highlight>
                      <a:srgbClr val="FFFFFF">
                        <a:alpha val="0"/>
                      </a:srgbClr>
                    </a:highlight>
                    <a:latin typeface="微软雅黑"/>
                    <a:sym typeface="+mn-ea"/>
                  </a:rPr>
                  <a:t>This model encourages individual participation, creating a balanced ecosystem.</a:t>
                </a:r>
                <a:endParaRPr sz="120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/>
                  <a:sym typeface="+mn-ea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8082872" y="4274175"/>
              <a:ext cx="2933216" cy="1788499"/>
              <a:chOff x="8434619" y="3283575"/>
              <a:chExt cx="2933216" cy="1788499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8434619" y="3362325"/>
                <a:ext cx="577572" cy="577570"/>
                <a:chOff x="5472389" y="1968240"/>
                <a:chExt cx="444222" cy="444220"/>
              </a:xfrm>
            </p:grpSpPr>
            <p:sp>
              <p:nvSpPr>
                <p:cNvPr id="11" name="椭圆 10"/>
                <p:cNvSpPr/>
                <p:nvPr/>
              </p:nvSpPr>
              <p:spPr>
                <a:xfrm>
                  <a:off x="5472389" y="1968240"/>
                  <a:ext cx="444222" cy="444220"/>
                </a:xfrm>
                <a:prstGeom prst="ellipse">
                  <a:avLst/>
                </a:prstGeom>
                <a:solidFill>
                  <a:schemeClr val="accent3"/>
                </a:solidFill>
                <a:ln w="12700" cap="rnd">
                  <a:noFill/>
                  <a:prstDash val="solid"/>
                  <a:round/>
                </a:ln>
                <a:effectLst>
                  <a:outerShdw blurRad="254000" dist="127000" algn="ctr" rotWithShape="0">
                    <a:schemeClr val="accent3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400"/>
                  <a:endParaRPr lang="zh-CN" altLang="en-US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2" name="任意多边形 11"/>
                <p:cNvSpPr/>
                <p:nvPr/>
              </p:nvSpPr>
              <p:spPr bwMode="auto">
                <a:xfrm>
                  <a:off x="5591719" y="2096747"/>
                  <a:ext cx="205561" cy="187207"/>
                </a:xfrm>
                <a:custGeom>
                  <a:avLst/>
                  <a:gdLst>
                    <a:gd name="connsiteX0" fmla="*/ 125329 w 533400"/>
                    <a:gd name="connsiteY0" fmla="*/ 229221 h 485775"/>
                    <a:gd name="connsiteX1" fmla="*/ 125329 w 533400"/>
                    <a:gd name="connsiteY1" fmla="*/ 276846 h 485775"/>
                    <a:gd name="connsiteX2" fmla="*/ 144379 w 533400"/>
                    <a:gd name="connsiteY2" fmla="*/ 276846 h 485775"/>
                    <a:gd name="connsiteX3" fmla="*/ 144379 w 533400"/>
                    <a:gd name="connsiteY3" fmla="*/ 229221 h 485775"/>
                    <a:gd name="connsiteX4" fmla="*/ 392029 w 533400"/>
                    <a:gd name="connsiteY4" fmla="*/ 229221 h 485775"/>
                    <a:gd name="connsiteX5" fmla="*/ 392029 w 533400"/>
                    <a:gd name="connsiteY5" fmla="*/ 276846 h 485775"/>
                    <a:gd name="connsiteX6" fmla="*/ 411079 w 533400"/>
                    <a:gd name="connsiteY6" fmla="*/ 276846 h 485775"/>
                    <a:gd name="connsiteX7" fmla="*/ 411079 w 533400"/>
                    <a:gd name="connsiteY7" fmla="*/ 229221 h 485775"/>
                    <a:gd name="connsiteX8" fmla="*/ 534904 w 533400"/>
                    <a:gd name="connsiteY8" fmla="*/ 229221 h 485775"/>
                    <a:gd name="connsiteX9" fmla="*/ 534904 w 533400"/>
                    <a:gd name="connsiteY9" fmla="*/ 457821 h 485775"/>
                    <a:gd name="connsiteX10" fmla="*/ 506329 w 533400"/>
                    <a:gd name="connsiteY10" fmla="*/ 486396 h 485775"/>
                    <a:gd name="connsiteX11" fmla="*/ 30079 w 533400"/>
                    <a:gd name="connsiteY11" fmla="*/ 486396 h 485775"/>
                    <a:gd name="connsiteX12" fmla="*/ 1504 w 533400"/>
                    <a:gd name="connsiteY12" fmla="*/ 457821 h 485775"/>
                    <a:gd name="connsiteX13" fmla="*/ 1504 w 533400"/>
                    <a:gd name="connsiteY13" fmla="*/ 229221 h 485775"/>
                    <a:gd name="connsiteX14" fmla="*/ 125329 w 533400"/>
                    <a:gd name="connsiteY14" fmla="*/ 229221 h 485775"/>
                    <a:gd name="connsiteX15" fmla="*/ 372979 w 533400"/>
                    <a:gd name="connsiteY15" fmla="*/ 621 h 485775"/>
                    <a:gd name="connsiteX16" fmla="*/ 411079 w 533400"/>
                    <a:gd name="connsiteY16" fmla="*/ 36816 h 485775"/>
                    <a:gd name="connsiteX17" fmla="*/ 411079 w 533400"/>
                    <a:gd name="connsiteY17" fmla="*/ 38721 h 485775"/>
                    <a:gd name="connsiteX18" fmla="*/ 411079 w 533400"/>
                    <a:gd name="connsiteY18" fmla="*/ 114921 h 485775"/>
                    <a:gd name="connsiteX19" fmla="*/ 506329 w 533400"/>
                    <a:gd name="connsiteY19" fmla="*/ 114921 h 485775"/>
                    <a:gd name="connsiteX20" fmla="*/ 534904 w 533400"/>
                    <a:gd name="connsiteY20" fmla="*/ 143496 h 485775"/>
                    <a:gd name="connsiteX21" fmla="*/ 534904 w 533400"/>
                    <a:gd name="connsiteY21" fmla="*/ 210171 h 485775"/>
                    <a:gd name="connsiteX22" fmla="*/ 1504 w 533400"/>
                    <a:gd name="connsiteY22" fmla="*/ 210171 h 485775"/>
                    <a:gd name="connsiteX23" fmla="*/ 1504 w 533400"/>
                    <a:gd name="connsiteY23" fmla="*/ 143496 h 485775"/>
                    <a:gd name="connsiteX24" fmla="*/ 30079 w 533400"/>
                    <a:gd name="connsiteY24" fmla="*/ 114921 h 485775"/>
                    <a:gd name="connsiteX25" fmla="*/ 125329 w 533400"/>
                    <a:gd name="connsiteY25" fmla="*/ 114921 h 485775"/>
                    <a:gd name="connsiteX26" fmla="*/ 125329 w 533400"/>
                    <a:gd name="connsiteY26" fmla="*/ 38721 h 485775"/>
                    <a:gd name="connsiteX27" fmla="*/ 161524 w 533400"/>
                    <a:gd name="connsiteY27" fmla="*/ 621 h 485775"/>
                    <a:gd name="connsiteX28" fmla="*/ 163429 w 533400"/>
                    <a:gd name="connsiteY28" fmla="*/ 621 h 485775"/>
                    <a:gd name="connsiteX29" fmla="*/ 372979 w 533400"/>
                    <a:gd name="connsiteY29" fmla="*/ 621 h 485775"/>
                    <a:gd name="connsiteX30" fmla="*/ 372979 w 533400"/>
                    <a:gd name="connsiteY30" fmla="*/ 19671 h 485775"/>
                    <a:gd name="connsiteX31" fmla="*/ 163429 w 533400"/>
                    <a:gd name="connsiteY31" fmla="*/ 19671 h 485775"/>
                    <a:gd name="connsiteX32" fmla="*/ 144474 w 533400"/>
                    <a:gd name="connsiteY32" fmla="*/ 37292 h 485775"/>
                    <a:gd name="connsiteX33" fmla="*/ 144379 w 533400"/>
                    <a:gd name="connsiteY33" fmla="*/ 38721 h 485775"/>
                    <a:gd name="connsiteX34" fmla="*/ 144379 w 533400"/>
                    <a:gd name="connsiteY34" fmla="*/ 114921 h 485775"/>
                    <a:gd name="connsiteX35" fmla="*/ 392029 w 533400"/>
                    <a:gd name="connsiteY35" fmla="*/ 114921 h 485775"/>
                    <a:gd name="connsiteX36" fmla="*/ 392029 w 533400"/>
                    <a:gd name="connsiteY36" fmla="*/ 38721 h 485775"/>
                    <a:gd name="connsiteX37" fmla="*/ 375836 w 533400"/>
                    <a:gd name="connsiteY37" fmla="*/ 19862 h 485775"/>
                    <a:gd name="connsiteX38" fmla="*/ 374408 w 533400"/>
                    <a:gd name="connsiteY38" fmla="*/ 19671 h 485775"/>
                    <a:gd name="connsiteX39" fmla="*/ 372979 w 533400"/>
                    <a:gd name="connsiteY39" fmla="*/ 19671 h 485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533400" h="485775">
                      <a:moveTo>
                        <a:pt x="125329" y="229221"/>
                      </a:moveTo>
                      <a:lnTo>
                        <a:pt x="125329" y="276846"/>
                      </a:lnTo>
                      <a:lnTo>
                        <a:pt x="144379" y="276846"/>
                      </a:lnTo>
                      <a:lnTo>
                        <a:pt x="144379" y="229221"/>
                      </a:lnTo>
                      <a:lnTo>
                        <a:pt x="392029" y="229221"/>
                      </a:lnTo>
                      <a:lnTo>
                        <a:pt x="392029" y="276846"/>
                      </a:lnTo>
                      <a:lnTo>
                        <a:pt x="411079" y="276846"/>
                      </a:lnTo>
                      <a:lnTo>
                        <a:pt x="411079" y="229221"/>
                      </a:lnTo>
                      <a:lnTo>
                        <a:pt x="534904" y="229221"/>
                      </a:lnTo>
                      <a:lnTo>
                        <a:pt x="534904" y="457821"/>
                      </a:lnTo>
                      <a:cubicBezTo>
                        <a:pt x="534904" y="473632"/>
                        <a:pt x="522141" y="486396"/>
                        <a:pt x="506329" y="486396"/>
                      </a:cubicBezTo>
                      <a:lnTo>
                        <a:pt x="30079" y="486396"/>
                      </a:lnTo>
                      <a:cubicBezTo>
                        <a:pt x="14267" y="486396"/>
                        <a:pt x="1504" y="473632"/>
                        <a:pt x="1504" y="457821"/>
                      </a:cubicBezTo>
                      <a:lnTo>
                        <a:pt x="1504" y="229221"/>
                      </a:lnTo>
                      <a:lnTo>
                        <a:pt x="125329" y="229221"/>
                      </a:lnTo>
                      <a:close/>
                      <a:moveTo>
                        <a:pt x="372979" y="621"/>
                      </a:moveTo>
                      <a:cubicBezTo>
                        <a:pt x="393363" y="621"/>
                        <a:pt x="410031" y="16623"/>
                        <a:pt x="411079" y="36816"/>
                      </a:cubicBezTo>
                      <a:lnTo>
                        <a:pt x="411079" y="38721"/>
                      </a:lnTo>
                      <a:lnTo>
                        <a:pt x="411079" y="114921"/>
                      </a:lnTo>
                      <a:lnTo>
                        <a:pt x="506329" y="114921"/>
                      </a:lnTo>
                      <a:cubicBezTo>
                        <a:pt x="522141" y="114921"/>
                        <a:pt x="534904" y="127685"/>
                        <a:pt x="534904" y="143496"/>
                      </a:cubicBezTo>
                      <a:lnTo>
                        <a:pt x="534904" y="210171"/>
                      </a:lnTo>
                      <a:lnTo>
                        <a:pt x="1504" y="210171"/>
                      </a:lnTo>
                      <a:lnTo>
                        <a:pt x="1504" y="143496"/>
                      </a:lnTo>
                      <a:cubicBezTo>
                        <a:pt x="1504" y="127685"/>
                        <a:pt x="14267" y="114921"/>
                        <a:pt x="30079" y="114921"/>
                      </a:cubicBezTo>
                      <a:lnTo>
                        <a:pt x="125329" y="114921"/>
                      </a:lnTo>
                      <a:lnTo>
                        <a:pt x="125329" y="38721"/>
                      </a:lnTo>
                      <a:cubicBezTo>
                        <a:pt x="125329" y="18337"/>
                        <a:pt x="141331" y="1669"/>
                        <a:pt x="161524" y="621"/>
                      </a:cubicBezTo>
                      <a:lnTo>
                        <a:pt x="163429" y="621"/>
                      </a:lnTo>
                      <a:lnTo>
                        <a:pt x="372979" y="621"/>
                      </a:lnTo>
                      <a:close/>
                      <a:moveTo>
                        <a:pt x="372979" y="19671"/>
                      </a:moveTo>
                      <a:lnTo>
                        <a:pt x="163429" y="19671"/>
                      </a:lnTo>
                      <a:cubicBezTo>
                        <a:pt x="153428" y="19671"/>
                        <a:pt x="145141" y="27482"/>
                        <a:pt x="144474" y="37292"/>
                      </a:cubicBezTo>
                      <a:lnTo>
                        <a:pt x="144379" y="38721"/>
                      </a:lnTo>
                      <a:lnTo>
                        <a:pt x="144379" y="114921"/>
                      </a:lnTo>
                      <a:lnTo>
                        <a:pt x="392029" y="114921"/>
                      </a:lnTo>
                      <a:lnTo>
                        <a:pt x="392029" y="38721"/>
                      </a:lnTo>
                      <a:cubicBezTo>
                        <a:pt x="392029" y="29196"/>
                        <a:pt x="384981" y="21290"/>
                        <a:pt x="375836" y="19862"/>
                      </a:cubicBezTo>
                      <a:lnTo>
                        <a:pt x="374408" y="19671"/>
                      </a:lnTo>
                      <a:lnTo>
                        <a:pt x="372979" y="1967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zh-CN" altLang="en-US"/>
                </a:p>
              </p:txBody>
            </p:sp>
          </p:grpSp>
          <p:grpSp>
            <p:nvGrpSpPr>
              <p:cNvPr id="26" name="组合 25"/>
              <p:cNvGrpSpPr/>
              <p:nvPr/>
            </p:nvGrpSpPr>
            <p:grpSpPr>
              <a:xfrm>
                <a:off x="9053895" y="3283575"/>
                <a:ext cx="2313940" cy="1788499"/>
                <a:chOff x="2447309" y="3466444"/>
                <a:chExt cx="2313940" cy="1788499"/>
              </a:xfrm>
            </p:grpSpPr>
            <p:sp>
              <p:nvSpPr>
                <p:cNvPr id="27" name="文本框 26"/>
                <p:cNvSpPr txBox="1"/>
                <p:nvPr/>
              </p:nvSpPr>
              <p:spPr>
                <a:xfrm>
                  <a:off x="2447309" y="3466444"/>
                  <a:ext cx="2000863" cy="3693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normAutofit/>
                </a:bodyPr>
                <a:lstStyle/>
                <a:p>
                  <a:pPr algn="l">
                    <a:lnSpc>
                      <a:spcPct val="100000"/>
                    </a:lnSpc>
                  </a:pPr>
                  <a:r>
                    <a:rPr lang="zh-CN" altLang="en-US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rPr>
                    <a:t>Environmental benefit</a:t>
                  </a:r>
                  <a:endParaRPr lang="zh-CN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28" name="文本框 27"/>
                <p:cNvSpPr txBox="1"/>
                <p:nvPr/>
              </p:nvSpPr>
              <p:spPr>
                <a:xfrm>
                  <a:off x="2447309" y="3836014"/>
                  <a:ext cx="2313940" cy="14189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defTabSz="913765">
                    <a:lnSpc>
                      <a:spcPct val="120000"/>
                    </a:lnSpc>
                    <a:buSzPct val="25000"/>
                    <a:defRPr/>
                  </a:pPr>
                  <a:r>
                    <a:rPr lang="zh-CN" altLang="en-US" sz="1200" dirty="0"/>
                    <a:t>nvironmental organizations will receive token payments equivalent to the scale of token payments from individual participants.</a:t>
                  </a:r>
                  <a:endParaRPr lang="zh-CN" altLang="en-US" sz="1200" dirty="0"/>
                </a:p>
              </p:txBody>
            </p:sp>
          </p:grpSp>
        </p:grpSp>
        <p:sp>
          <p:nvSpPr>
            <p:cNvPr id="3" name="文本框 2"/>
            <p:cNvSpPr txBox="1"/>
            <p:nvPr/>
          </p:nvSpPr>
          <p:spPr>
            <a:xfrm>
              <a:off x="660400" y="1019175"/>
              <a:ext cx="10858500" cy="1938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endParaRPr lang="zh-CN" altLang="en-US" sz="2400" b="1" dirty="0">
                <a:solidFill>
                  <a:schemeClr val="tx1"/>
                </a:solidFill>
              </a:endParaRPr>
            </a:p>
            <a:p>
              <a:pPr algn="ctr">
                <a:lnSpc>
                  <a:spcPct val="100000"/>
                </a:lnSpc>
              </a:pPr>
              <a:endParaRPr lang="zh-CN" altLang="en-US" sz="2400" b="1" dirty="0">
                <a:solidFill>
                  <a:schemeClr val="tx1"/>
                </a:solidFill>
              </a:endParaRPr>
            </a:p>
            <a:p>
              <a:pPr algn="ctr">
                <a:lnSpc>
                  <a:spcPct val="100000"/>
                </a:lnSpc>
              </a:pPr>
              <a:endParaRPr lang="zh-CN" altLang="en-US" sz="2400" b="1" dirty="0">
                <a:solidFill>
                  <a:schemeClr val="tx1"/>
                </a:solidFill>
              </a:endParaRPr>
            </a:p>
            <a:p>
              <a:pPr algn="ctr">
                <a:lnSpc>
                  <a:spcPct val="100000"/>
                </a:lnSpc>
              </a:pPr>
              <a:endParaRPr lang="zh-CN" altLang="en-US" sz="2400" b="1" dirty="0">
                <a:solidFill>
                  <a:schemeClr val="tx1"/>
                </a:solidFill>
              </a:endParaRPr>
            </a:p>
            <a:p>
              <a:pPr algn="ctr">
                <a:lnSpc>
                  <a:spcPct val="100000"/>
                </a:lnSpc>
              </a:pPr>
              <a:r>
                <a:rPr lang="zh-CN" altLang="en-US" sz="2400" b="1" dirty="0">
                  <a:solidFill>
                    <a:schemeClr val="tx1"/>
                  </a:solidFill>
                </a:rPr>
                <a:t>Building a global environmental platform and community</a:t>
              </a:r>
              <a:endParaRPr lang="zh-CN" altLang="en-US" sz="2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62" name="Title 6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/>
              <a:t>World environmental platform and community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123982" y="1352677"/>
            <a:ext cx="9926320" cy="4503420"/>
            <a:chOff x="1123982" y="1352677"/>
            <a:chExt cx="9926320" cy="4503420"/>
          </a:xfrm>
        </p:grpSpPr>
        <p:sp>
          <p:nvSpPr>
            <p:cNvPr id="16" name="任意多边形 15"/>
            <p:cNvSpPr/>
            <p:nvPr/>
          </p:nvSpPr>
          <p:spPr bwMode="auto">
            <a:xfrm>
              <a:off x="6246373" y="4380233"/>
              <a:ext cx="447796" cy="448461"/>
            </a:xfrm>
            <a:custGeom>
              <a:avLst/>
              <a:gdLst>
                <a:gd name="T0" fmla="*/ 568 w 568"/>
                <a:gd name="T1" fmla="*/ 0 h 568"/>
                <a:gd name="T2" fmla="*/ 402 w 568"/>
                <a:gd name="T3" fmla="*/ 402 h 568"/>
                <a:gd name="T4" fmla="*/ 0 w 568"/>
                <a:gd name="T5" fmla="*/ 568 h 568"/>
                <a:gd name="T6" fmla="*/ 0 w 568"/>
                <a:gd name="T7" fmla="*/ 154 h 568"/>
                <a:gd name="T8" fmla="*/ 154 w 568"/>
                <a:gd name="T9" fmla="*/ 0 h 568"/>
                <a:gd name="T10" fmla="*/ 568 w 568"/>
                <a:gd name="T11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8" h="568">
                  <a:moveTo>
                    <a:pt x="568" y="0"/>
                  </a:moveTo>
                  <a:cubicBezTo>
                    <a:pt x="568" y="157"/>
                    <a:pt x="504" y="299"/>
                    <a:pt x="402" y="402"/>
                  </a:cubicBezTo>
                  <a:cubicBezTo>
                    <a:pt x="299" y="504"/>
                    <a:pt x="157" y="568"/>
                    <a:pt x="0" y="568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69"/>
                    <a:pt x="69" y="0"/>
                    <a:pt x="154" y="0"/>
                  </a:cubicBezTo>
                  <a:lnTo>
                    <a:pt x="568" y="0"/>
                  </a:lnTo>
                  <a:close/>
                </a:path>
              </a:pathLst>
            </a:custGeom>
            <a:solidFill>
              <a:schemeClr val="accent5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5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>
                <a:solidFill>
                  <a:srgbClr val="FFFFFF"/>
                </a:solidFill>
              </a:endParaRPr>
            </a:p>
          </p:txBody>
        </p:sp>
        <p:sp>
          <p:nvSpPr>
            <p:cNvPr id="23" name="任意多边形 22"/>
            <p:cNvSpPr/>
            <p:nvPr/>
          </p:nvSpPr>
          <p:spPr bwMode="auto">
            <a:xfrm>
              <a:off x="6096000" y="4230525"/>
              <a:ext cx="1436538" cy="1436538"/>
            </a:xfrm>
            <a:custGeom>
              <a:avLst/>
              <a:gdLst>
                <a:gd name="T0" fmla="*/ 1820 w 1820"/>
                <a:gd name="T1" fmla="*/ 0 h 1820"/>
                <a:gd name="T2" fmla="*/ 1287 w 1820"/>
                <a:gd name="T3" fmla="*/ 1287 h 1820"/>
                <a:gd name="T4" fmla="*/ 0 w 1820"/>
                <a:gd name="T5" fmla="*/ 1820 h 1820"/>
                <a:gd name="T6" fmla="*/ 0 w 1820"/>
                <a:gd name="T7" fmla="*/ 781 h 1820"/>
                <a:gd name="T8" fmla="*/ 552 w 1820"/>
                <a:gd name="T9" fmla="*/ 552 h 1820"/>
                <a:gd name="T10" fmla="*/ 781 w 1820"/>
                <a:gd name="T11" fmla="*/ 0 h 1820"/>
                <a:gd name="T12" fmla="*/ 1820 w 1820"/>
                <a:gd name="T13" fmla="*/ 0 h 1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0" h="1820">
                  <a:moveTo>
                    <a:pt x="1820" y="0"/>
                  </a:moveTo>
                  <a:cubicBezTo>
                    <a:pt x="1820" y="503"/>
                    <a:pt x="1616" y="958"/>
                    <a:pt x="1287" y="1287"/>
                  </a:cubicBezTo>
                  <a:cubicBezTo>
                    <a:pt x="958" y="1616"/>
                    <a:pt x="503" y="1820"/>
                    <a:pt x="0" y="1820"/>
                  </a:cubicBezTo>
                  <a:cubicBezTo>
                    <a:pt x="0" y="781"/>
                    <a:pt x="0" y="781"/>
                    <a:pt x="0" y="781"/>
                  </a:cubicBezTo>
                  <a:cubicBezTo>
                    <a:pt x="216" y="781"/>
                    <a:pt x="411" y="694"/>
                    <a:pt x="552" y="552"/>
                  </a:cubicBezTo>
                  <a:cubicBezTo>
                    <a:pt x="694" y="411"/>
                    <a:pt x="781" y="216"/>
                    <a:pt x="781" y="0"/>
                  </a:cubicBezTo>
                  <a:lnTo>
                    <a:pt x="1820" y="0"/>
                  </a:lnTo>
                  <a:close/>
                </a:path>
              </a:pathLst>
            </a:cu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bg1">
                  <a:lumMod val="6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15" name="任意多边形 14"/>
            <p:cNvSpPr/>
            <p:nvPr/>
          </p:nvSpPr>
          <p:spPr bwMode="auto">
            <a:xfrm>
              <a:off x="5497830" y="4380233"/>
              <a:ext cx="448461" cy="448461"/>
            </a:xfrm>
            <a:custGeom>
              <a:avLst/>
              <a:gdLst>
                <a:gd name="T0" fmla="*/ 568 w 568"/>
                <a:gd name="T1" fmla="*/ 154 h 568"/>
                <a:gd name="T2" fmla="*/ 568 w 568"/>
                <a:gd name="T3" fmla="*/ 568 h 568"/>
                <a:gd name="T4" fmla="*/ 166 w 568"/>
                <a:gd name="T5" fmla="*/ 402 h 568"/>
                <a:gd name="T6" fmla="*/ 0 w 568"/>
                <a:gd name="T7" fmla="*/ 0 h 568"/>
                <a:gd name="T8" fmla="*/ 414 w 568"/>
                <a:gd name="T9" fmla="*/ 0 h 568"/>
                <a:gd name="T10" fmla="*/ 568 w 568"/>
                <a:gd name="T11" fmla="*/ 154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8" h="568">
                  <a:moveTo>
                    <a:pt x="568" y="154"/>
                  </a:moveTo>
                  <a:cubicBezTo>
                    <a:pt x="568" y="568"/>
                    <a:pt x="568" y="568"/>
                    <a:pt x="568" y="568"/>
                  </a:cubicBezTo>
                  <a:cubicBezTo>
                    <a:pt x="411" y="568"/>
                    <a:pt x="269" y="504"/>
                    <a:pt x="166" y="402"/>
                  </a:cubicBezTo>
                  <a:cubicBezTo>
                    <a:pt x="64" y="299"/>
                    <a:pt x="0" y="157"/>
                    <a:pt x="0" y="0"/>
                  </a:cubicBezTo>
                  <a:cubicBezTo>
                    <a:pt x="414" y="0"/>
                    <a:pt x="414" y="0"/>
                    <a:pt x="414" y="0"/>
                  </a:cubicBezTo>
                  <a:cubicBezTo>
                    <a:pt x="499" y="0"/>
                    <a:pt x="568" y="69"/>
                    <a:pt x="568" y="154"/>
                  </a:cubicBezTo>
                  <a:close/>
                </a:path>
              </a:pathLst>
            </a:custGeom>
            <a:solidFill>
              <a:schemeClr val="accent2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2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 bwMode="auto">
            <a:xfrm>
              <a:off x="6246373" y="3632355"/>
              <a:ext cx="447796" cy="448461"/>
            </a:xfrm>
            <a:custGeom>
              <a:avLst/>
              <a:gdLst>
                <a:gd name="T0" fmla="*/ 568 w 568"/>
                <a:gd name="T1" fmla="*/ 568 h 568"/>
                <a:gd name="T2" fmla="*/ 154 w 568"/>
                <a:gd name="T3" fmla="*/ 568 h 568"/>
                <a:gd name="T4" fmla="*/ 0 w 568"/>
                <a:gd name="T5" fmla="*/ 414 h 568"/>
                <a:gd name="T6" fmla="*/ 0 w 568"/>
                <a:gd name="T7" fmla="*/ 0 h 568"/>
                <a:gd name="T8" fmla="*/ 402 w 568"/>
                <a:gd name="T9" fmla="*/ 166 h 568"/>
                <a:gd name="T10" fmla="*/ 568 w 568"/>
                <a:gd name="T11" fmla="*/ 5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8" h="568">
                  <a:moveTo>
                    <a:pt x="568" y="568"/>
                  </a:moveTo>
                  <a:cubicBezTo>
                    <a:pt x="154" y="568"/>
                    <a:pt x="154" y="568"/>
                    <a:pt x="154" y="568"/>
                  </a:cubicBezTo>
                  <a:cubicBezTo>
                    <a:pt x="69" y="568"/>
                    <a:pt x="0" y="499"/>
                    <a:pt x="0" y="4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7" y="0"/>
                    <a:pt x="299" y="64"/>
                    <a:pt x="402" y="166"/>
                  </a:cubicBezTo>
                  <a:cubicBezTo>
                    <a:pt x="504" y="269"/>
                    <a:pt x="568" y="411"/>
                    <a:pt x="568" y="568"/>
                  </a:cubicBezTo>
                  <a:close/>
                </a:path>
              </a:pathLst>
            </a:custGeom>
            <a:solidFill>
              <a:schemeClr val="accent6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6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18" name="任意多边形 17"/>
            <p:cNvSpPr/>
            <p:nvPr/>
          </p:nvSpPr>
          <p:spPr bwMode="auto">
            <a:xfrm>
              <a:off x="5493173" y="3627698"/>
              <a:ext cx="448461" cy="448461"/>
            </a:xfrm>
            <a:custGeom>
              <a:avLst/>
              <a:gdLst>
                <a:gd name="T0" fmla="*/ 568 w 568"/>
                <a:gd name="T1" fmla="*/ 0 h 568"/>
                <a:gd name="T2" fmla="*/ 568 w 568"/>
                <a:gd name="T3" fmla="*/ 414 h 568"/>
                <a:gd name="T4" fmla="*/ 414 w 568"/>
                <a:gd name="T5" fmla="*/ 568 h 568"/>
                <a:gd name="T6" fmla="*/ 0 w 568"/>
                <a:gd name="T7" fmla="*/ 568 h 568"/>
                <a:gd name="T8" fmla="*/ 166 w 568"/>
                <a:gd name="T9" fmla="*/ 166 h 568"/>
                <a:gd name="T10" fmla="*/ 568 w 568"/>
                <a:gd name="T11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8" h="568">
                  <a:moveTo>
                    <a:pt x="568" y="0"/>
                  </a:moveTo>
                  <a:cubicBezTo>
                    <a:pt x="568" y="414"/>
                    <a:pt x="568" y="414"/>
                    <a:pt x="568" y="414"/>
                  </a:cubicBezTo>
                  <a:cubicBezTo>
                    <a:pt x="568" y="499"/>
                    <a:pt x="499" y="568"/>
                    <a:pt x="414" y="568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0" y="411"/>
                    <a:pt x="64" y="269"/>
                    <a:pt x="166" y="166"/>
                  </a:cubicBezTo>
                  <a:cubicBezTo>
                    <a:pt x="269" y="64"/>
                    <a:pt x="411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accent3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任意多边形 19"/>
            <p:cNvSpPr/>
            <p:nvPr/>
          </p:nvSpPr>
          <p:spPr bwMode="auto">
            <a:xfrm>
              <a:off x="6096000" y="2793987"/>
              <a:ext cx="1436538" cy="1436538"/>
            </a:xfrm>
            <a:custGeom>
              <a:avLst/>
              <a:gdLst>
                <a:gd name="T0" fmla="*/ 1820 w 1820"/>
                <a:gd name="T1" fmla="*/ 1820 h 1820"/>
                <a:gd name="T2" fmla="*/ 781 w 1820"/>
                <a:gd name="T3" fmla="*/ 1820 h 1820"/>
                <a:gd name="T4" fmla="*/ 552 w 1820"/>
                <a:gd name="T5" fmla="*/ 1268 h 1820"/>
                <a:gd name="T6" fmla="*/ 0 w 1820"/>
                <a:gd name="T7" fmla="*/ 1039 h 1820"/>
                <a:gd name="T8" fmla="*/ 0 w 1820"/>
                <a:gd name="T9" fmla="*/ 0 h 1820"/>
                <a:gd name="T10" fmla="*/ 1287 w 1820"/>
                <a:gd name="T11" fmla="*/ 533 h 1820"/>
                <a:gd name="T12" fmla="*/ 1820 w 1820"/>
                <a:gd name="T13" fmla="*/ 1820 h 1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0" h="1820">
                  <a:moveTo>
                    <a:pt x="1820" y="1820"/>
                  </a:moveTo>
                  <a:cubicBezTo>
                    <a:pt x="781" y="1820"/>
                    <a:pt x="781" y="1820"/>
                    <a:pt x="781" y="1820"/>
                  </a:cubicBezTo>
                  <a:cubicBezTo>
                    <a:pt x="781" y="1604"/>
                    <a:pt x="694" y="1409"/>
                    <a:pt x="552" y="1268"/>
                  </a:cubicBezTo>
                  <a:cubicBezTo>
                    <a:pt x="411" y="1126"/>
                    <a:pt x="216" y="1039"/>
                    <a:pt x="0" y="10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3" y="0"/>
                    <a:pt x="958" y="204"/>
                    <a:pt x="1287" y="533"/>
                  </a:cubicBezTo>
                  <a:cubicBezTo>
                    <a:pt x="1616" y="862"/>
                    <a:pt x="1820" y="1317"/>
                    <a:pt x="1820" y="1820"/>
                  </a:cubicBezTo>
                  <a:close/>
                </a:path>
              </a:pathLst>
            </a:cu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bg1">
                  <a:lumMod val="6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22" name="任意多边形 21"/>
            <p:cNvSpPr/>
            <p:nvPr/>
          </p:nvSpPr>
          <p:spPr bwMode="auto">
            <a:xfrm>
              <a:off x="4659462" y="2793987"/>
              <a:ext cx="1436538" cy="1436538"/>
            </a:xfrm>
            <a:custGeom>
              <a:avLst/>
              <a:gdLst>
                <a:gd name="T0" fmla="*/ 1820 w 1820"/>
                <a:gd name="T1" fmla="*/ 0 h 1820"/>
                <a:gd name="T2" fmla="*/ 1820 w 1820"/>
                <a:gd name="T3" fmla="*/ 1039 h 1820"/>
                <a:gd name="T4" fmla="*/ 1268 w 1820"/>
                <a:gd name="T5" fmla="*/ 1268 h 1820"/>
                <a:gd name="T6" fmla="*/ 1039 w 1820"/>
                <a:gd name="T7" fmla="*/ 1820 h 1820"/>
                <a:gd name="T8" fmla="*/ 0 w 1820"/>
                <a:gd name="T9" fmla="*/ 1820 h 1820"/>
                <a:gd name="T10" fmla="*/ 533 w 1820"/>
                <a:gd name="T11" fmla="*/ 533 h 1820"/>
                <a:gd name="T12" fmla="*/ 1820 w 1820"/>
                <a:gd name="T13" fmla="*/ 0 h 1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0" h="1820">
                  <a:moveTo>
                    <a:pt x="1820" y="0"/>
                  </a:moveTo>
                  <a:cubicBezTo>
                    <a:pt x="1820" y="1039"/>
                    <a:pt x="1820" y="1039"/>
                    <a:pt x="1820" y="1039"/>
                  </a:cubicBezTo>
                  <a:cubicBezTo>
                    <a:pt x="1604" y="1039"/>
                    <a:pt x="1409" y="1126"/>
                    <a:pt x="1268" y="1268"/>
                  </a:cubicBezTo>
                  <a:cubicBezTo>
                    <a:pt x="1126" y="1409"/>
                    <a:pt x="1039" y="1604"/>
                    <a:pt x="1039" y="1820"/>
                  </a:cubicBezTo>
                  <a:cubicBezTo>
                    <a:pt x="0" y="1820"/>
                    <a:pt x="0" y="1820"/>
                    <a:pt x="0" y="1820"/>
                  </a:cubicBezTo>
                  <a:cubicBezTo>
                    <a:pt x="0" y="1317"/>
                    <a:pt x="204" y="862"/>
                    <a:pt x="533" y="533"/>
                  </a:cubicBezTo>
                  <a:cubicBezTo>
                    <a:pt x="862" y="204"/>
                    <a:pt x="1317" y="0"/>
                    <a:pt x="1820" y="0"/>
                  </a:cubicBezTo>
                  <a:close/>
                </a:path>
              </a:pathLst>
            </a:cu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bg1">
                  <a:lumMod val="6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任意多边形 20"/>
            <p:cNvSpPr/>
            <p:nvPr/>
          </p:nvSpPr>
          <p:spPr bwMode="auto">
            <a:xfrm>
              <a:off x="4659462" y="4230525"/>
              <a:ext cx="1436538" cy="1436538"/>
            </a:xfrm>
            <a:custGeom>
              <a:avLst/>
              <a:gdLst>
                <a:gd name="T0" fmla="*/ 1820 w 1820"/>
                <a:gd name="T1" fmla="*/ 781 h 1820"/>
                <a:gd name="T2" fmla="*/ 1820 w 1820"/>
                <a:gd name="T3" fmla="*/ 1820 h 1820"/>
                <a:gd name="T4" fmla="*/ 533 w 1820"/>
                <a:gd name="T5" fmla="*/ 1287 h 1820"/>
                <a:gd name="T6" fmla="*/ 0 w 1820"/>
                <a:gd name="T7" fmla="*/ 0 h 1820"/>
                <a:gd name="T8" fmla="*/ 1039 w 1820"/>
                <a:gd name="T9" fmla="*/ 0 h 1820"/>
                <a:gd name="T10" fmla="*/ 1268 w 1820"/>
                <a:gd name="T11" fmla="*/ 552 h 1820"/>
                <a:gd name="T12" fmla="*/ 1820 w 1820"/>
                <a:gd name="T13" fmla="*/ 781 h 1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0" h="1820">
                  <a:moveTo>
                    <a:pt x="1820" y="781"/>
                  </a:moveTo>
                  <a:cubicBezTo>
                    <a:pt x="1820" y="1820"/>
                    <a:pt x="1820" y="1820"/>
                    <a:pt x="1820" y="1820"/>
                  </a:cubicBezTo>
                  <a:cubicBezTo>
                    <a:pt x="1317" y="1820"/>
                    <a:pt x="862" y="1616"/>
                    <a:pt x="533" y="1287"/>
                  </a:cubicBezTo>
                  <a:cubicBezTo>
                    <a:pt x="204" y="958"/>
                    <a:pt x="0" y="503"/>
                    <a:pt x="0" y="0"/>
                  </a:cubicBezTo>
                  <a:cubicBezTo>
                    <a:pt x="1039" y="0"/>
                    <a:pt x="1039" y="0"/>
                    <a:pt x="1039" y="0"/>
                  </a:cubicBezTo>
                  <a:cubicBezTo>
                    <a:pt x="1039" y="216"/>
                    <a:pt x="1126" y="411"/>
                    <a:pt x="1268" y="552"/>
                  </a:cubicBezTo>
                  <a:cubicBezTo>
                    <a:pt x="1409" y="694"/>
                    <a:pt x="1604" y="781"/>
                    <a:pt x="1820" y="781"/>
                  </a:cubicBezTo>
                  <a:close/>
                </a:path>
              </a:pathLst>
            </a:cu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bg1">
                  <a:lumMod val="6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7682911" y="2915314"/>
              <a:ext cx="1897317" cy="276999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1700" b="1" dirty="0">
                  <a:solidFill>
                    <a:schemeClr val="accent6"/>
                  </a:solidFill>
                </a:rPr>
                <a:t>Collaborative interaction</a:t>
              </a:r>
              <a:endParaRPr lang="zh-CN" altLang="en-US" sz="1700" b="1" dirty="0">
                <a:solidFill>
                  <a:schemeClr val="accent6"/>
                </a:solidFill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682897" y="3192272"/>
              <a:ext cx="3367405" cy="975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>
                <a:lnSpc>
                  <a:spcPct val="120000"/>
                </a:lnSpc>
              </a:pPr>
              <a:r>
                <a:rPr sz="1200"/>
                <a:t>Collaborate with various environmental organizations, schools, businesses, and governments to jointly promote environmental conservation initiatives and policies</a:t>
              </a:r>
              <a:endParaRPr sz="120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682247" y="4603373"/>
              <a:ext cx="1897317" cy="276999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b="1" dirty="0">
                  <a:solidFill>
                    <a:schemeClr val="accent5"/>
                  </a:solidFill>
                </a:rPr>
                <a:t>Organize activities</a:t>
              </a:r>
              <a:endParaRPr lang="zh-CN" altLang="en-US" b="1" dirty="0">
                <a:solidFill>
                  <a:schemeClr val="accent5"/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682262" y="4880102"/>
              <a:ext cx="3072130" cy="533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sz="1200" dirty="0"/>
                <a:t>Organize environmental activities to encourage societal participation.</a:t>
              </a:r>
              <a:endParaRPr lang="zh-CN" altLang="en-US" sz="1200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2611772" y="4603373"/>
              <a:ext cx="1897317" cy="276999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/>
            <a:p>
              <a:pPr algn="r">
                <a:lnSpc>
                  <a:spcPct val="100000"/>
                </a:lnSpc>
              </a:pPr>
              <a:r>
                <a:rPr lang="zh-CN" altLang="en-US" b="1" dirty="0">
                  <a:solidFill>
                    <a:schemeClr val="accent2"/>
                  </a:solidFill>
                </a:rPr>
                <a:t>Cultivating habits</a:t>
              </a:r>
              <a:endParaRPr lang="zh-CN" alt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141762" y="4880102"/>
              <a:ext cx="3367405" cy="975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algn="r">
                <a:lnSpc>
                  <a:spcPct val="120000"/>
                </a:lnSpc>
              </a:pPr>
              <a:r>
                <a:rPr sz="1200"/>
                <a:t>Continuously create novel, engaging, and educational environmental content to cultivate environmental awareness and habits from a young age</a:t>
              </a:r>
              <a:endParaRPr sz="1200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2611772" y="2910719"/>
              <a:ext cx="1897317" cy="276999"/>
            </a:xfrm>
            <a:prstGeom prst="rect">
              <a:avLst/>
            </a:prstGeom>
            <a:noFill/>
          </p:spPr>
          <p:txBody>
            <a:bodyPr wrap="none" rtlCol="0" anchor="b">
              <a:noAutofit/>
            </a:bodyPr>
            <a:lstStyle/>
            <a:p>
              <a:pPr algn="r">
                <a:lnSpc>
                  <a:spcPct val="100000"/>
                </a:lnSpc>
              </a:pPr>
              <a:r>
                <a:rPr lang="zh-CN" altLang="en-US" b="1" dirty="0">
                  <a:solidFill>
                    <a:schemeClr val="accent3"/>
                  </a:solidFill>
                </a:rPr>
                <a:t>Promotional education</a:t>
              </a:r>
              <a:endParaRPr lang="zh-CN" altLang="en-US" b="1" dirty="0">
                <a:solidFill>
                  <a:schemeClr val="accent3"/>
                </a:solidFill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123982" y="3187827"/>
              <a:ext cx="3385185" cy="755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algn="r">
                <a:lnSpc>
                  <a:spcPct val="120000"/>
                </a:lnSpc>
              </a:pPr>
              <a:r>
                <a:rPr sz="1200"/>
                <a:t>Promote environmental knowledge through social media platforms and environmental drift bottles, among other methods.</a:t>
              </a:r>
              <a:endParaRPr sz="1200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4770127" y="2910719"/>
              <a:ext cx="607604" cy="607602"/>
              <a:chOff x="5575533" y="3979905"/>
              <a:chExt cx="622067" cy="622064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5575533" y="3979905"/>
                <a:ext cx="622067" cy="622064"/>
              </a:xfrm>
              <a:prstGeom prst="ellipse">
                <a:avLst/>
              </a:prstGeom>
              <a:solidFill>
                <a:schemeClr val="accent3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3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任意多边形 33"/>
              <p:cNvSpPr/>
              <p:nvPr/>
            </p:nvSpPr>
            <p:spPr bwMode="auto">
              <a:xfrm>
                <a:off x="5751343" y="4160244"/>
                <a:ext cx="264447" cy="240835"/>
              </a:xfrm>
              <a:custGeom>
                <a:avLst/>
                <a:gdLst>
                  <a:gd name="connsiteX0" fmla="*/ 125329 w 533400"/>
                  <a:gd name="connsiteY0" fmla="*/ 229221 h 485775"/>
                  <a:gd name="connsiteX1" fmla="*/ 125329 w 533400"/>
                  <a:gd name="connsiteY1" fmla="*/ 276846 h 485775"/>
                  <a:gd name="connsiteX2" fmla="*/ 144379 w 533400"/>
                  <a:gd name="connsiteY2" fmla="*/ 276846 h 485775"/>
                  <a:gd name="connsiteX3" fmla="*/ 144379 w 533400"/>
                  <a:gd name="connsiteY3" fmla="*/ 229221 h 485775"/>
                  <a:gd name="connsiteX4" fmla="*/ 392029 w 533400"/>
                  <a:gd name="connsiteY4" fmla="*/ 229221 h 485775"/>
                  <a:gd name="connsiteX5" fmla="*/ 392029 w 533400"/>
                  <a:gd name="connsiteY5" fmla="*/ 276846 h 485775"/>
                  <a:gd name="connsiteX6" fmla="*/ 411079 w 533400"/>
                  <a:gd name="connsiteY6" fmla="*/ 276846 h 485775"/>
                  <a:gd name="connsiteX7" fmla="*/ 411079 w 533400"/>
                  <a:gd name="connsiteY7" fmla="*/ 229221 h 485775"/>
                  <a:gd name="connsiteX8" fmla="*/ 534904 w 533400"/>
                  <a:gd name="connsiteY8" fmla="*/ 229221 h 485775"/>
                  <a:gd name="connsiteX9" fmla="*/ 534904 w 533400"/>
                  <a:gd name="connsiteY9" fmla="*/ 457821 h 485775"/>
                  <a:gd name="connsiteX10" fmla="*/ 506329 w 533400"/>
                  <a:gd name="connsiteY10" fmla="*/ 486396 h 485775"/>
                  <a:gd name="connsiteX11" fmla="*/ 30079 w 533400"/>
                  <a:gd name="connsiteY11" fmla="*/ 486396 h 485775"/>
                  <a:gd name="connsiteX12" fmla="*/ 1504 w 533400"/>
                  <a:gd name="connsiteY12" fmla="*/ 457821 h 485775"/>
                  <a:gd name="connsiteX13" fmla="*/ 1504 w 533400"/>
                  <a:gd name="connsiteY13" fmla="*/ 229221 h 485775"/>
                  <a:gd name="connsiteX14" fmla="*/ 125329 w 533400"/>
                  <a:gd name="connsiteY14" fmla="*/ 229221 h 485775"/>
                  <a:gd name="connsiteX15" fmla="*/ 372979 w 533400"/>
                  <a:gd name="connsiteY15" fmla="*/ 621 h 485775"/>
                  <a:gd name="connsiteX16" fmla="*/ 411079 w 533400"/>
                  <a:gd name="connsiteY16" fmla="*/ 36816 h 485775"/>
                  <a:gd name="connsiteX17" fmla="*/ 411079 w 533400"/>
                  <a:gd name="connsiteY17" fmla="*/ 38721 h 485775"/>
                  <a:gd name="connsiteX18" fmla="*/ 411079 w 533400"/>
                  <a:gd name="connsiteY18" fmla="*/ 114921 h 485775"/>
                  <a:gd name="connsiteX19" fmla="*/ 506329 w 533400"/>
                  <a:gd name="connsiteY19" fmla="*/ 114921 h 485775"/>
                  <a:gd name="connsiteX20" fmla="*/ 534904 w 533400"/>
                  <a:gd name="connsiteY20" fmla="*/ 143496 h 485775"/>
                  <a:gd name="connsiteX21" fmla="*/ 534904 w 533400"/>
                  <a:gd name="connsiteY21" fmla="*/ 210171 h 485775"/>
                  <a:gd name="connsiteX22" fmla="*/ 1504 w 533400"/>
                  <a:gd name="connsiteY22" fmla="*/ 210171 h 485775"/>
                  <a:gd name="connsiteX23" fmla="*/ 1504 w 533400"/>
                  <a:gd name="connsiteY23" fmla="*/ 143496 h 485775"/>
                  <a:gd name="connsiteX24" fmla="*/ 30079 w 533400"/>
                  <a:gd name="connsiteY24" fmla="*/ 114921 h 485775"/>
                  <a:gd name="connsiteX25" fmla="*/ 125329 w 533400"/>
                  <a:gd name="connsiteY25" fmla="*/ 114921 h 485775"/>
                  <a:gd name="connsiteX26" fmla="*/ 125329 w 533400"/>
                  <a:gd name="connsiteY26" fmla="*/ 38721 h 485775"/>
                  <a:gd name="connsiteX27" fmla="*/ 161524 w 533400"/>
                  <a:gd name="connsiteY27" fmla="*/ 621 h 485775"/>
                  <a:gd name="connsiteX28" fmla="*/ 163429 w 533400"/>
                  <a:gd name="connsiteY28" fmla="*/ 621 h 485775"/>
                  <a:gd name="connsiteX29" fmla="*/ 372979 w 533400"/>
                  <a:gd name="connsiteY29" fmla="*/ 621 h 485775"/>
                  <a:gd name="connsiteX30" fmla="*/ 372979 w 533400"/>
                  <a:gd name="connsiteY30" fmla="*/ 19671 h 485775"/>
                  <a:gd name="connsiteX31" fmla="*/ 163429 w 533400"/>
                  <a:gd name="connsiteY31" fmla="*/ 19671 h 485775"/>
                  <a:gd name="connsiteX32" fmla="*/ 144474 w 533400"/>
                  <a:gd name="connsiteY32" fmla="*/ 37292 h 485775"/>
                  <a:gd name="connsiteX33" fmla="*/ 144379 w 533400"/>
                  <a:gd name="connsiteY33" fmla="*/ 38721 h 485775"/>
                  <a:gd name="connsiteX34" fmla="*/ 144379 w 533400"/>
                  <a:gd name="connsiteY34" fmla="*/ 114921 h 485775"/>
                  <a:gd name="connsiteX35" fmla="*/ 392029 w 533400"/>
                  <a:gd name="connsiteY35" fmla="*/ 114921 h 485775"/>
                  <a:gd name="connsiteX36" fmla="*/ 392029 w 533400"/>
                  <a:gd name="connsiteY36" fmla="*/ 38721 h 485775"/>
                  <a:gd name="connsiteX37" fmla="*/ 375836 w 533400"/>
                  <a:gd name="connsiteY37" fmla="*/ 19862 h 485775"/>
                  <a:gd name="connsiteX38" fmla="*/ 374408 w 533400"/>
                  <a:gd name="connsiteY38" fmla="*/ 19671 h 485775"/>
                  <a:gd name="connsiteX39" fmla="*/ 372979 w 533400"/>
                  <a:gd name="connsiteY39" fmla="*/ 19671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33400" h="485775">
                    <a:moveTo>
                      <a:pt x="125329" y="229221"/>
                    </a:moveTo>
                    <a:lnTo>
                      <a:pt x="125329" y="276846"/>
                    </a:lnTo>
                    <a:lnTo>
                      <a:pt x="144379" y="276846"/>
                    </a:lnTo>
                    <a:lnTo>
                      <a:pt x="144379" y="229221"/>
                    </a:lnTo>
                    <a:lnTo>
                      <a:pt x="392029" y="229221"/>
                    </a:lnTo>
                    <a:lnTo>
                      <a:pt x="392029" y="276846"/>
                    </a:lnTo>
                    <a:lnTo>
                      <a:pt x="411079" y="276846"/>
                    </a:lnTo>
                    <a:lnTo>
                      <a:pt x="411079" y="229221"/>
                    </a:lnTo>
                    <a:lnTo>
                      <a:pt x="534904" y="229221"/>
                    </a:lnTo>
                    <a:lnTo>
                      <a:pt x="534904" y="457821"/>
                    </a:lnTo>
                    <a:cubicBezTo>
                      <a:pt x="534904" y="473632"/>
                      <a:pt x="522141" y="486396"/>
                      <a:pt x="506329" y="486396"/>
                    </a:cubicBezTo>
                    <a:lnTo>
                      <a:pt x="30079" y="486396"/>
                    </a:lnTo>
                    <a:cubicBezTo>
                      <a:pt x="14267" y="486396"/>
                      <a:pt x="1504" y="473632"/>
                      <a:pt x="1504" y="457821"/>
                    </a:cubicBezTo>
                    <a:lnTo>
                      <a:pt x="1504" y="229221"/>
                    </a:lnTo>
                    <a:lnTo>
                      <a:pt x="125329" y="229221"/>
                    </a:lnTo>
                    <a:close/>
                    <a:moveTo>
                      <a:pt x="372979" y="621"/>
                    </a:moveTo>
                    <a:cubicBezTo>
                      <a:pt x="393363" y="621"/>
                      <a:pt x="410031" y="16623"/>
                      <a:pt x="411079" y="36816"/>
                    </a:cubicBezTo>
                    <a:lnTo>
                      <a:pt x="411079" y="38721"/>
                    </a:lnTo>
                    <a:lnTo>
                      <a:pt x="411079" y="114921"/>
                    </a:lnTo>
                    <a:lnTo>
                      <a:pt x="506329" y="114921"/>
                    </a:lnTo>
                    <a:cubicBezTo>
                      <a:pt x="522141" y="114921"/>
                      <a:pt x="534904" y="127685"/>
                      <a:pt x="534904" y="143496"/>
                    </a:cubicBezTo>
                    <a:lnTo>
                      <a:pt x="534904" y="210171"/>
                    </a:lnTo>
                    <a:lnTo>
                      <a:pt x="1504" y="210171"/>
                    </a:lnTo>
                    <a:lnTo>
                      <a:pt x="1504" y="143496"/>
                    </a:lnTo>
                    <a:cubicBezTo>
                      <a:pt x="1504" y="127685"/>
                      <a:pt x="14267" y="114921"/>
                      <a:pt x="30079" y="114921"/>
                    </a:cubicBezTo>
                    <a:lnTo>
                      <a:pt x="125329" y="114921"/>
                    </a:lnTo>
                    <a:lnTo>
                      <a:pt x="125329" y="38721"/>
                    </a:lnTo>
                    <a:cubicBezTo>
                      <a:pt x="125329" y="18337"/>
                      <a:pt x="141331" y="1669"/>
                      <a:pt x="161524" y="621"/>
                    </a:cubicBezTo>
                    <a:lnTo>
                      <a:pt x="163429" y="621"/>
                    </a:lnTo>
                    <a:lnTo>
                      <a:pt x="372979" y="621"/>
                    </a:lnTo>
                    <a:close/>
                    <a:moveTo>
                      <a:pt x="372979" y="19671"/>
                    </a:moveTo>
                    <a:lnTo>
                      <a:pt x="163429" y="19671"/>
                    </a:lnTo>
                    <a:cubicBezTo>
                      <a:pt x="153428" y="19671"/>
                      <a:pt x="145141" y="27482"/>
                      <a:pt x="144474" y="37292"/>
                    </a:cubicBezTo>
                    <a:lnTo>
                      <a:pt x="144379" y="38721"/>
                    </a:lnTo>
                    <a:lnTo>
                      <a:pt x="144379" y="114921"/>
                    </a:lnTo>
                    <a:lnTo>
                      <a:pt x="392029" y="114921"/>
                    </a:lnTo>
                    <a:lnTo>
                      <a:pt x="392029" y="38721"/>
                    </a:lnTo>
                    <a:cubicBezTo>
                      <a:pt x="392029" y="29196"/>
                      <a:pt x="384981" y="21290"/>
                      <a:pt x="375836" y="19862"/>
                    </a:cubicBezTo>
                    <a:lnTo>
                      <a:pt x="374408" y="19671"/>
                    </a:lnTo>
                    <a:lnTo>
                      <a:pt x="372979" y="1967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 dirty="0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6809646" y="2910719"/>
              <a:ext cx="607604" cy="607602"/>
              <a:chOff x="6790361" y="4530807"/>
              <a:chExt cx="622067" cy="622064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6790361" y="4530807"/>
                <a:ext cx="622067" cy="622064"/>
              </a:xfrm>
              <a:prstGeom prst="ellipse">
                <a:avLst/>
              </a:prstGeom>
              <a:solidFill>
                <a:schemeClr val="accent6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6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任意多边形 45"/>
              <p:cNvSpPr/>
              <p:nvPr/>
            </p:nvSpPr>
            <p:spPr bwMode="auto">
              <a:xfrm>
                <a:off x="6997896" y="4704820"/>
                <a:ext cx="225102" cy="274038"/>
              </a:xfrm>
              <a:custGeom>
                <a:avLst/>
                <a:gdLst>
                  <a:gd name="connsiteX0" fmla="*/ 283816 w 438150"/>
                  <a:gd name="connsiteY0" fmla="*/ 621 h 533400"/>
                  <a:gd name="connsiteX1" fmla="*/ 286102 w 438150"/>
                  <a:gd name="connsiteY1" fmla="*/ 716 h 533400"/>
                  <a:gd name="connsiteX2" fmla="*/ 286102 w 438150"/>
                  <a:gd name="connsiteY2" fmla="*/ 124446 h 533400"/>
                  <a:gd name="connsiteX3" fmla="*/ 286197 w 438150"/>
                  <a:gd name="connsiteY3" fmla="*/ 126160 h 533400"/>
                  <a:gd name="connsiteX4" fmla="*/ 314677 w 438150"/>
                  <a:gd name="connsiteY4" fmla="*/ 153021 h 533400"/>
                  <a:gd name="connsiteX5" fmla="*/ 314677 w 438150"/>
                  <a:gd name="connsiteY5" fmla="*/ 153021 h 533400"/>
                  <a:gd name="connsiteX6" fmla="*/ 438407 w 438150"/>
                  <a:gd name="connsiteY6" fmla="*/ 153021 h 533400"/>
                  <a:gd name="connsiteX7" fmla="*/ 438502 w 438150"/>
                  <a:gd name="connsiteY7" fmla="*/ 155307 h 533400"/>
                  <a:gd name="connsiteX8" fmla="*/ 438502 w 438150"/>
                  <a:gd name="connsiteY8" fmla="*/ 505446 h 533400"/>
                  <a:gd name="connsiteX9" fmla="*/ 409927 w 438150"/>
                  <a:gd name="connsiteY9" fmla="*/ 534021 h 533400"/>
                  <a:gd name="connsiteX10" fmla="*/ 28927 w 438150"/>
                  <a:gd name="connsiteY10" fmla="*/ 534021 h 533400"/>
                  <a:gd name="connsiteX11" fmla="*/ 352 w 438150"/>
                  <a:gd name="connsiteY11" fmla="*/ 505446 h 533400"/>
                  <a:gd name="connsiteX12" fmla="*/ 352 w 438150"/>
                  <a:gd name="connsiteY12" fmla="*/ 29196 h 533400"/>
                  <a:gd name="connsiteX13" fmla="*/ 28927 w 438150"/>
                  <a:gd name="connsiteY13" fmla="*/ 621 h 533400"/>
                  <a:gd name="connsiteX14" fmla="*/ 283816 w 438150"/>
                  <a:gd name="connsiteY14" fmla="*/ 621 h 533400"/>
                  <a:gd name="connsiteX15" fmla="*/ 248002 w 438150"/>
                  <a:gd name="connsiteY15" fmla="*/ 200646 h 533400"/>
                  <a:gd name="connsiteX16" fmla="*/ 152752 w 438150"/>
                  <a:gd name="connsiteY16" fmla="*/ 200646 h 533400"/>
                  <a:gd name="connsiteX17" fmla="*/ 152752 w 438150"/>
                  <a:gd name="connsiteY17" fmla="*/ 410196 h 533400"/>
                  <a:gd name="connsiteX18" fmla="*/ 171802 w 438150"/>
                  <a:gd name="connsiteY18" fmla="*/ 410196 h 533400"/>
                  <a:gd name="connsiteX19" fmla="*/ 171802 w 438150"/>
                  <a:gd name="connsiteY19" fmla="*/ 314946 h 533400"/>
                  <a:gd name="connsiteX20" fmla="*/ 248002 w 438150"/>
                  <a:gd name="connsiteY20" fmla="*/ 314946 h 533400"/>
                  <a:gd name="connsiteX21" fmla="*/ 250098 w 438150"/>
                  <a:gd name="connsiteY21" fmla="*/ 314946 h 533400"/>
                  <a:gd name="connsiteX22" fmla="*/ 305152 w 438150"/>
                  <a:gd name="connsiteY22" fmla="*/ 257796 h 533400"/>
                  <a:gd name="connsiteX23" fmla="*/ 248002 w 438150"/>
                  <a:gd name="connsiteY23" fmla="*/ 200646 h 533400"/>
                  <a:gd name="connsiteX24" fmla="*/ 248002 w 438150"/>
                  <a:gd name="connsiteY24" fmla="*/ 200646 h 533400"/>
                  <a:gd name="connsiteX25" fmla="*/ 248002 w 438150"/>
                  <a:gd name="connsiteY25" fmla="*/ 219696 h 533400"/>
                  <a:gd name="connsiteX26" fmla="*/ 286102 w 438150"/>
                  <a:gd name="connsiteY26" fmla="*/ 257796 h 533400"/>
                  <a:gd name="connsiteX27" fmla="*/ 248002 w 438150"/>
                  <a:gd name="connsiteY27" fmla="*/ 295896 h 533400"/>
                  <a:gd name="connsiteX28" fmla="*/ 248002 w 438150"/>
                  <a:gd name="connsiteY28" fmla="*/ 295896 h 533400"/>
                  <a:gd name="connsiteX29" fmla="*/ 171802 w 438150"/>
                  <a:gd name="connsiteY29" fmla="*/ 295896 h 533400"/>
                  <a:gd name="connsiteX30" fmla="*/ 171802 w 438150"/>
                  <a:gd name="connsiteY30" fmla="*/ 219696 h 533400"/>
                  <a:gd name="connsiteX31" fmla="*/ 248002 w 438150"/>
                  <a:gd name="connsiteY31" fmla="*/ 219696 h 533400"/>
                  <a:gd name="connsiteX32" fmla="*/ 428977 w 438150"/>
                  <a:gd name="connsiteY32" fmla="*/ 133971 h 533400"/>
                  <a:gd name="connsiteX33" fmla="*/ 314677 w 438150"/>
                  <a:gd name="connsiteY33" fmla="*/ 133971 h 533400"/>
                  <a:gd name="connsiteX34" fmla="*/ 313534 w 438150"/>
                  <a:gd name="connsiteY34" fmla="*/ 133876 h 533400"/>
                  <a:gd name="connsiteX35" fmla="*/ 305152 w 438150"/>
                  <a:gd name="connsiteY35" fmla="*/ 124446 h 533400"/>
                  <a:gd name="connsiteX36" fmla="*/ 305152 w 438150"/>
                  <a:gd name="connsiteY36" fmla="*/ 124446 h 533400"/>
                  <a:gd name="connsiteX37" fmla="*/ 305152 w 438150"/>
                  <a:gd name="connsiteY37" fmla="*/ 10146 h 533400"/>
                  <a:gd name="connsiteX38" fmla="*/ 428977 w 438150"/>
                  <a:gd name="connsiteY38" fmla="*/ 133971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38150" h="533400">
                    <a:moveTo>
                      <a:pt x="283816" y="621"/>
                    </a:moveTo>
                    <a:cubicBezTo>
                      <a:pt x="284578" y="621"/>
                      <a:pt x="285340" y="621"/>
                      <a:pt x="286102" y="716"/>
                    </a:cubicBezTo>
                    <a:lnTo>
                      <a:pt x="286102" y="124446"/>
                    </a:lnTo>
                    <a:lnTo>
                      <a:pt x="286197" y="126160"/>
                    </a:lnTo>
                    <a:cubicBezTo>
                      <a:pt x="287055" y="141115"/>
                      <a:pt x="299532" y="153021"/>
                      <a:pt x="314677" y="153021"/>
                    </a:cubicBezTo>
                    <a:lnTo>
                      <a:pt x="314677" y="153021"/>
                    </a:lnTo>
                    <a:lnTo>
                      <a:pt x="438407" y="153021"/>
                    </a:lnTo>
                    <a:cubicBezTo>
                      <a:pt x="438502" y="153783"/>
                      <a:pt x="438502" y="154545"/>
                      <a:pt x="438502" y="155307"/>
                    </a:cubicBezTo>
                    <a:lnTo>
                      <a:pt x="438502" y="505446"/>
                    </a:lnTo>
                    <a:cubicBezTo>
                      <a:pt x="438502" y="521257"/>
                      <a:pt x="425739" y="534021"/>
                      <a:pt x="409927" y="534021"/>
                    </a:cubicBezTo>
                    <a:lnTo>
                      <a:pt x="28927" y="534021"/>
                    </a:lnTo>
                    <a:cubicBezTo>
                      <a:pt x="13115" y="534021"/>
                      <a:pt x="352" y="521257"/>
                      <a:pt x="352" y="505446"/>
                    </a:cubicBezTo>
                    <a:lnTo>
                      <a:pt x="352" y="29196"/>
                    </a:lnTo>
                    <a:cubicBezTo>
                      <a:pt x="352" y="13385"/>
                      <a:pt x="13115" y="621"/>
                      <a:pt x="28927" y="621"/>
                    </a:cubicBezTo>
                    <a:lnTo>
                      <a:pt x="283816" y="621"/>
                    </a:lnTo>
                    <a:close/>
                    <a:moveTo>
                      <a:pt x="248002" y="200646"/>
                    </a:moveTo>
                    <a:lnTo>
                      <a:pt x="152752" y="200646"/>
                    </a:lnTo>
                    <a:lnTo>
                      <a:pt x="152752" y="410196"/>
                    </a:lnTo>
                    <a:lnTo>
                      <a:pt x="171802" y="410196"/>
                    </a:lnTo>
                    <a:lnTo>
                      <a:pt x="171802" y="314946"/>
                    </a:lnTo>
                    <a:lnTo>
                      <a:pt x="248002" y="314946"/>
                    </a:lnTo>
                    <a:lnTo>
                      <a:pt x="250098" y="314946"/>
                    </a:lnTo>
                    <a:cubicBezTo>
                      <a:pt x="280673" y="313803"/>
                      <a:pt x="305152" y="288657"/>
                      <a:pt x="305152" y="257796"/>
                    </a:cubicBezTo>
                    <a:cubicBezTo>
                      <a:pt x="305152" y="226268"/>
                      <a:pt x="279530" y="200646"/>
                      <a:pt x="248002" y="200646"/>
                    </a:cubicBezTo>
                    <a:lnTo>
                      <a:pt x="248002" y="200646"/>
                    </a:lnTo>
                    <a:close/>
                    <a:moveTo>
                      <a:pt x="248002" y="219696"/>
                    </a:moveTo>
                    <a:cubicBezTo>
                      <a:pt x="269052" y="219696"/>
                      <a:pt x="286102" y="236746"/>
                      <a:pt x="286102" y="257796"/>
                    </a:cubicBezTo>
                    <a:cubicBezTo>
                      <a:pt x="286102" y="278846"/>
                      <a:pt x="269052" y="295896"/>
                      <a:pt x="248002" y="295896"/>
                    </a:cubicBezTo>
                    <a:lnTo>
                      <a:pt x="248002" y="295896"/>
                    </a:lnTo>
                    <a:lnTo>
                      <a:pt x="171802" y="295896"/>
                    </a:lnTo>
                    <a:lnTo>
                      <a:pt x="171802" y="219696"/>
                    </a:lnTo>
                    <a:lnTo>
                      <a:pt x="248002" y="219696"/>
                    </a:lnTo>
                    <a:close/>
                    <a:moveTo>
                      <a:pt x="428977" y="133971"/>
                    </a:moveTo>
                    <a:lnTo>
                      <a:pt x="314677" y="133971"/>
                    </a:lnTo>
                    <a:lnTo>
                      <a:pt x="313534" y="133876"/>
                    </a:lnTo>
                    <a:cubicBezTo>
                      <a:pt x="308772" y="133304"/>
                      <a:pt x="305152" y="129304"/>
                      <a:pt x="305152" y="124446"/>
                    </a:cubicBezTo>
                    <a:lnTo>
                      <a:pt x="305152" y="124446"/>
                    </a:lnTo>
                    <a:lnTo>
                      <a:pt x="305152" y="10146"/>
                    </a:lnTo>
                    <a:lnTo>
                      <a:pt x="428977" y="13397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4767196" y="4674601"/>
              <a:ext cx="607604" cy="607602"/>
              <a:chOff x="10360160" y="4588856"/>
              <a:chExt cx="622067" cy="622064"/>
            </a:xfrm>
          </p:grpSpPr>
          <p:sp>
            <p:nvSpPr>
              <p:cNvPr id="48" name="椭圆 47"/>
              <p:cNvSpPr/>
              <p:nvPr/>
            </p:nvSpPr>
            <p:spPr>
              <a:xfrm>
                <a:off x="10360160" y="4588856"/>
                <a:ext cx="622067" cy="622064"/>
              </a:xfrm>
              <a:prstGeom prst="ellipse">
                <a:avLst/>
              </a:prstGeom>
              <a:solidFill>
                <a:schemeClr val="accent2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2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任意多边形 48"/>
              <p:cNvSpPr/>
              <p:nvPr/>
            </p:nvSpPr>
            <p:spPr>
              <a:xfrm>
                <a:off x="10530737" y="4772675"/>
                <a:ext cx="269680" cy="264863"/>
              </a:xfrm>
              <a:custGeom>
                <a:avLst/>
                <a:gdLst>
                  <a:gd name="connsiteX0" fmla="*/ 343764 w 533400"/>
                  <a:gd name="connsiteY0" fmla="*/ 276846 h 523875"/>
                  <a:gd name="connsiteX1" fmla="*/ 372339 w 533400"/>
                  <a:gd name="connsiteY1" fmla="*/ 305421 h 523875"/>
                  <a:gd name="connsiteX2" fmla="*/ 372339 w 533400"/>
                  <a:gd name="connsiteY2" fmla="*/ 495921 h 523875"/>
                  <a:gd name="connsiteX3" fmla="*/ 343764 w 533400"/>
                  <a:gd name="connsiteY3" fmla="*/ 524496 h 523875"/>
                  <a:gd name="connsiteX4" fmla="*/ 191364 w 533400"/>
                  <a:gd name="connsiteY4" fmla="*/ 524496 h 523875"/>
                  <a:gd name="connsiteX5" fmla="*/ 162789 w 533400"/>
                  <a:gd name="connsiteY5" fmla="*/ 495921 h 523875"/>
                  <a:gd name="connsiteX6" fmla="*/ 162789 w 533400"/>
                  <a:gd name="connsiteY6" fmla="*/ 305421 h 523875"/>
                  <a:gd name="connsiteX7" fmla="*/ 191364 w 533400"/>
                  <a:gd name="connsiteY7" fmla="*/ 276846 h 523875"/>
                  <a:gd name="connsiteX8" fmla="*/ 343764 w 533400"/>
                  <a:gd name="connsiteY8" fmla="*/ 276846 h 523875"/>
                  <a:gd name="connsiteX9" fmla="*/ 143739 w 533400"/>
                  <a:gd name="connsiteY9" fmla="*/ 114921 h 523875"/>
                  <a:gd name="connsiteX10" fmla="*/ 179934 w 533400"/>
                  <a:gd name="connsiteY10" fmla="*/ 153021 h 523875"/>
                  <a:gd name="connsiteX11" fmla="*/ 181839 w 533400"/>
                  <a:gd name="connsiteY11" fmla="*/ 153021 h 523875"/>
                  <a:gd name="connsiteX12" fmla="*/ 353289 w 533400"/>
                  <a:gd name="connsiteY12" fmla="*/ 153021 h 523875"/>
                  <a:gd name="connsiteX13" fmla="*/ 391389 w 533400"/>
                  <a:gd name="connsiteY13" fmla="*/ 116826 h 523875"/>
                  <a:gd name="connsiteX14" fmla="*/ 391389 w 533400"/>
                  <a:gd name="connsiteY14" fmla="*/ 114921 h 523875"/>
                  <a:gd name="connsiteX15" fmla="*/ 505689 w 533400"/>
                  <a:gd name="connsiteY15" fmla="*/ 114921 h 523875"/>
                  <a:gd name="connsiteX16" fmla="*/ 534264 w 533400"/>
                  <a:gd name="connsiteY16" fmla="*/ 143496 h 523875"/>
                  <a:gd name="connsiteX17" fmla="*/ 534264 w 533400"/>
                  <a:gd name="connsiteY17" fmla="*/ 381621 h 523875"/>
                  <a:gd name="connsiteX18" fmla="*/ 505689 w 533400"/>
                  <a:gd name="connsiteY18" fmla="*/ 410196 h 523875"/>
                  <a:gd name="connsiteX19" fmla="*/ 391389 w 533400"/>
                  <a:gd name="connsiteY19" fmla="*/ 410196 h 523875"/>
                  <a:gd name="connsiteX20" fmla="*/ 391389 w 533400"/>
                  <a:gd name="connsiteY20" fmla="*/ 295896 h 523875"/>
                  <a:gd name="connsiteX21" fmla="*/ 355194 w 533400"/>
                  <a:gd name="connsiteY21" fmla="*/ 257796 h 523875"/>
                  <a:gd name="connsiteX22" fmla="*/ 353289 w 533400"/>
                  <a:gd name="connsiteY22" fmla="*/ 257796 h 523875"/>
                  <a:gd name="connsiteX23" fmla="*/ 181839 w 533400"/>
                  <a:gd name="connsiteY23" fmla="*/ 257796 h 523875"/>
                  <a:gd name="connsiteX24" fmla="*/ 143739 w 533400"/>
                  <a:gd name="connsiteY24" fmla="*/ 293991 h 523875"/>
                  <a:gd name="connsiteX25" fmla="*/ 143739 w 533400"/>
                  <a:gd name="connsiteY25" fmla="*/ 295896 h 523875"/>
                  <a:gd name="connsiteX26" fmla="*/ 143739 w 533400"/>
                  <a:gd name="connsiteY26" fmla="*/ 410196 h 523875"/>
                  <a:gd name="connsiteX27" fmla="*/ 29439 w 533400"/>
                  <a:gd name="connsiteY27" fmla="*/ 410196 h 523875"/>
                  <a:gd name="connsiteX28" fmla="*/ 864 w 533400"/>
                  <a:gd name="connsiteY28" fmla="*/ 381621 h 523875"/>
                  <a:gd name="connsiteX29" fmla="*/ 864 w 533400"/>
                  <a:gd name="connsiteY29" fmla="*/ 201408 h 523875"/>
                  <a:gd name="connsiteX30" fmla="*/ 11151 w 533400"/>
                  <a:gd name="connsiteY30" fmla="*/ 175405 h 523875"/>
                  <a:gd name="connsiteX31" fmla="*/ 56300 w 533400"/>
                  <a:gd name="connsiteY31" fmla="*/ 127018 h 523875"/>
                  <a:gd name="connsiteX32" fmla="*/ 84112 w 533400"/>
                  <a:gd name="connsiteY32" fmla="*/ 114921 h 523875"/>
                  <a:gd name="connsiteX33" fmla="*/ 143739 w 533400"/>
                  <a:gd name="connsiteY33" fmla="*/ 114921 h 523875"/>
                  <a:gd name="connsiteX34" fmla="*/ 462827 w 533400"/>
                  <a:gd name="connsiteY34" fmla="*/ 172071 h 523875"/>
                  <a:gd name="connsiteX35" fmla="*/ 448539 w 533400"/>
                  <a:gd name="connsiteY35" fmla="*/ 186359 h 523875"/>
                  <a:gd name="connsiteX36" fmla="*/ 462827 w 533400"/>
                  <a:gd name="connsiteY36" fmla="*/ 200646 h 523875"/>
                  <a:gd name="connsiteX37" fmla="*/ 477114 w 533400"/>
                  <a:gd name="connsiteY37" fmla="*/ 186359 h 523875"/>
                  <a:gd name="connsiteX38" fmla="*/ 462827 w 533400"/>
                  <a:gd name="connsiteY38" fmla="*/ 172071 h 523875"/>
                  <a:gd name="connsiteX39" fmla="*/ 343764 w 533400"/>
                  <a:gd name="connsiteY39" fmla="*/ 621 h 523875"/>
                  <a:gd name="connsiteX40" fmla="*/ 372339 w 533400"/>
                  <a:gd name="connsiteY40" fmla="*/ 29196 h 523875"/>
                  <a:gd name="connsiteX41" fmla="*/ 372339 w 533400"/>
                  <a:gd name="connsiteY41" fmla="*/ 105396 h 523875"/>
                  <a:gd name="connsiteX42" fmla="*/ 343764 w 533400"/>
                  <a:gd name="connsiteY42" fmla="*/ 133971 h 523875"/>
                  <a:gd name="connsiteX43" fmla="*/ 191364 w 533400"/>
                  <a:gd name="connsiteY43" fmla="*/ 133971 h 523875"/>
                  <a:gd name="connsiteX44" fmla="*/ 162789 w 533400"/>
                  <a:gd name="connsiteY44" fmla="*/ 105396 h 523875"/>
                  <a:gd name="connsiteX45" fmla="*/ 162789 w 533400"/>
                  <a:gd name="connsiteY45" fmla="*/ 29196 h 523875"/>
                  <a:gd name="connsiteX46" fmla="*/ 191364 w 533400"/>
                  <a:gd name="connsiteY46" fmla="*/ 621 h 523875"/>
                  <a:gd name="connsiteX47" fmla="*/ 343764 w 533400"/>
                  <a:gd name="connsiteY47" fmla="*/ 621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33400" h="523875">
                    <a:moveTo>
                      <a:pt x="343764" y="276846"/>
                    </a:moveTo>
                    <a:cubicBezTo>
                      <a:pt x="359576" y="276846"/>
                      <a:pt x="372339" y="289610"/>
                      <a:pt x="372339" y="305421"/>
                    </a:cubicBezTo>
                    <a:lnTo>
                      <a:pt x="372339" y="495921"/>
                    </a:lnTo>
                    <a:cubicBezTo>
                      <a:pt x="372339" y="511732"/>
                      <a:pt x="359576" y="524496"/>
                      <a:pt x="343764" y="524496"/>
                    </a:cubicBezTo>
                    <a:lnTo>
                      <a:pt x="191364" y="524496"/>
                    </a:lnTo>
                    <a:cubicBezTo>
                      <a:pt x="175552" y="524496"/>
                      <a:pt x="162789" y="511732"/>
                      <a:pt x="162789" y="495921"/>
                    </a:cubicBezTo>
                    <a:lnTo>
                      <a:pt x="162789" y="305421"/>
                    </a:lnTo>
                    <a:cubicBezTo>
                      <a:pt x="162789" y="289610"/>
                      <a:pt x="175552" y="276846"/>
                      <a:pt x="191364" y="276846"/>
                    </a:cubicBezTo>
                    <a:lnTo>
                      <a:pt x="343764" y="276846"/>
                    </a:lnTo>
                    <a:close/>
                    <a:moveTo>
                      <a:pt x="143739" y="114921"/>
                    </a:moveTo>
                    <a:cubicBezTo>
                      <a:pt x="143739" y="135305"/>
                      <a:pt x="159741" y="151973"/>
                      <a:pt x="179934" y="153021"/>
                    </a:cubicBezTo>
                    <a:lnTo>
                      <a:pt x="181839" y="153021"/>
                    </a:lnTo>
                    <a:lnTo>
                      <a:pt x="353289" y="153021"/>
                    </a:lnTo>
                    <a:cubicBezTo>
                      <a:pt x="373673" y="153021"/>
                      <a:pt x="390341" y="137019"/>
                      <a:pt x="391389" y="116826"/>
                    </a:cubicBezTo>
                    <a:lnTo>
                      <a:pt x="391389" y="114921"/>
                    </a:lnTo>
                    <a:lnTo>
                      <a:pt x="505689" y="114921"/>
                    </a:lnTo>
                    <a:cubicBezTo>
                      <a:pt x="521501" y="114921"/>
                      <a:pt x="534264" y="127685"/>
                      <a:pt x="534264" y="143496"/>
                    </a:cubicBezTo>
                    <a:lnTo>
                      <a:pt x="534264" y="381621"/>
                    </a:lnTo>
                    <a:cubicBezTo>
                      <a:pt x="534264" y="397432"/>
                      <a:pt x="521501" y="410196"/>
                      <a:pt x="505689" y="410196"/>
                    </a:cubicBezTo>
                    <a:lnTo>
                      <a:pt x="391389" y="410196"/>
                    </a:lnTo>
                    <a:lnTo>
                      <a:pt x="391389" y="295896"/>
                    </a:lnTo>
                    <a:cubicBezTo>
                      <a:pt x="391389" y="275512"/>
                      <a:pt x="375387" y="258844"/>
                      <a:pt x="355194" y="257796"/>
                    </a:cubicBezTo>
                    <a:lnTo>
                      <a:pt x="353289" y="257796"/>
                    </a:lnTo>
                    <a:lnTo>
                      <a:pt x="181839" y="257796"/>
                    </a:lnTo>
                    <a:cubicBezTo>
                      <a:pt x="161455" y="257796"/>
                      <a:pt x="144787" y="273798"/>
                      <a:pt x="143739" y="293991"/>
                    </a:cubicBezTo>
                    <a:lnTo>
                      <a:pt x="143739" y="295896"/>
                    </a:lnTo>
                    <a:lnTo>
                      <a:pt x="143739" y="410196"/>
                    </a:lnTo>
                    <a:lnTo>
                      <a:pt x="29439" y="410196"/>
                    </a:lnTo>
                    <a:cubicBezTo>
                      <a:pt x="13627" y="410196"/>
                      <a:pt x="864" y="397432"/>
                      <a:pt x="864" y="381621"/>
                    </a:cubicBezTo>
                    <a:lnTo>
                      <a:pt x="864" y="201408"/>
                    </a:lnTo>
                    <a:cubicBezTo>
                      <a:pt x="864" y="191788"/>
                      <a:pt x="4484" y="182454"/>
                      <a:pt x="11151" y="175405"/>
                    </a:cubicBezTo>
                    <a:lnTo>
                      <a:pt x="56300" y="127018"/>
                    </a:lnTo>
                    <a:cubicBezTo>
                      <a:pt x="63538" y="119303"/>
                      <a:pt x="73635" y="114921"/>
                      <a:pt x="84112" y="114921"/>
                    </a:cubicBezTo>
                    <a:lnTo>
                      <a:pt x="143739" y="114921"/>
                    </a:lnTo>
                    <a:close/>
                    <a:moveTo>
                      <a:pt x="462827" y="172071"/>
                    </a:moveTo>
                    <a:cubicBezTo>
                      <a:pt x="454921" y="172071"/>
                      <a:pt x="448539" y="178453"/>
                      <a:pt x="448539" y="186359"/>
                    </a:cubicBezTo>
                    <a:cubicBezTo>
                      <a:pt x="448539" y="194264"/>
                      <a:pt x="454921" y="200646"/>
                      <a:pt x="462827" y="200646"/>
                    </a:cubicBezTo>
                    <a:cubicBezTo>
                      <a:pt x="470732" y="200646"/>
                      <a:pt x="477114" y="194264"/>
                      <a:pt x="477114" y="186359"/>
                    </a:cubicBezTo>
                    <a:cubicBezTo>
                      <a:pt x="477114" y="178453"/>
                      <a:pt x="470732" y="172071"/>
                      <a:pt x="462827" y="172071"/>
                    </a:cubicBezTo>
                    <a:close/>
                    <a:moveTo>
                      <a:pt x="343764" y="621"/>
                    </a:moveTo>
                    <a:cubicBezTo>
                      <a:pt x="359576" y="621"/>
                      <a:pt x="372339" y="13385"/>
                      <a:pt x="372339" y="29196"/>
                    </a:cubicBezTo>
                    <a:lnTo>
                      <a:pt x="372339" y="105396"/>
                    </a:lnTo>
                    <a:cubicBezTo>
                      <a:pt x="372339" y="121207"/>
                      <a:pt x="359576" y="133971"/>
                      <a:pt x="343764" y="133971"/>
                    </a:cubicBezTo>
                    <a:lnTo>
                      <a:pt x="191364" y="133971"/>
                    </a:lnTo>
                    <a:cubicBezTo>
                      <a:pt x="175552" y="133971"/>
                      <a:pt x="162789" y="121207"/>
                      <a:pt x="162789" y="105396"/>
                    </a:cubicBezTo>
                    <a:lnTo>
                      <a:pt x="162789" y="29196"/>
                    </a:lnTo>
                    <a:cubicBezTo>
                      <a:pt x="162789" y="13385"/>
                      <a:pt x="175552" y="621"/>
                      <a:pt x="191364" y="621"/>
                    </a:cubicBezTo>
                    <a:lnTo>
                      <a:pt x="343764" y="621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6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6809778" y="4674601"/>
              <a:ext cx="607604" cy="607602"/>
              <a:chOff x="7345316" y="1621234"/>
              <a:chExt cx="559407" cy="559404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7345316" y="1621234"/>
                <a:ext cx="559407" cy="559404"/>
              </a:xfrm>
              <a:prstGeom prst="ellipse">
                <a:avLst/>
              </a:prstGeom>
              <a:solidFill>
                <a:schemeClr val="accent5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5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任意多边形 51"/>
              <p:cNvSpPr/>
              <p:nvPr/>
            </p:nvSpPr>
            <p:spPr bwMode="auto">
              <a:xfrm>
                <a:off x="7498371" y="1767079"/>
                <a:ext cx="246948" cy="270694"/>
              </a:xfrm>
              <a:custGeom>
                <a:avLst/>
                <a:gdLst>
                  <a:gd name="connsiteX0" fmla="*/ 248770 w 495300"/>
                  <a:gd name="connsiteY0" fmla="*/ 621 h 542925"/>
                  <a:gd name="connsiteX1" fmla="*/ 496420 w 495300"/>
                  <a:gd name="connsiteY1" fmla="*/ 248271 h 542925"/>
                  <a:gd name="connsiteX2" fmla="*/ 323827 w 495300"/>
                  <a:gd name="connsiteY2" fmla="*/ 484396 h 542925"/>
                  <a:gd name="connsiteX3" fmla="*/ 346973 w 495300"/>
                  <a:gd name="connsiteY3" fmla="*/ 524496 h 542925"/>
                  <a:gd name="connsiteX4" fmla="*/ 420220 w 495300"/>
                  <a:gd name="connsiteY4" fmla="*/ 524496 h 542925"/>
                  <a:gd name="connsiteX5" fmla="*/ 420220 w 495300"/>
                  <a:gd name="connsiteY5" fmla="*/ 543546 h 542925"/>
                  <a:gd name="connsiteX6" fmla="*/ 77320 w 495300"/>
                  <a:gd name="connsiteY6" fmla="*/ 543546 h 542925"/>
                  <a:gd name="connsiteX7" fmla="*/ 77320 w 495300"/>
                  <a:gd name="connsiteY7" fmla="*/ 524496 h 542925"/>
                  <a:gd name="connsiteX8" fmla="*/ 150567 w 495300"/>
                  <a:gd name="connsiteY8" fmla="*/ 524496 h 542925"/>
                  <a:gd name="connsiteX9" fmla="*/ 173713 w 495300"/>
                  <a:gd name="connsiteY9" fmla="*/ 484396 h 542925"/>
                  <a:gd name="connsiteX10" fmla="*/ 1120 w 495300"/>
                  <a:gd name="connsiteY10" fmla="*/ 248271 h 542925"/>
                  <a:gd name="connsiteX11" fmla="*/ 248770 w 495300"/>
                  <a:gd name="connsiteY11" fmla="*/ 621 h 542925"/>
                  <a:gd name="connsiteX12" fmla="*/ 192763 w 495300"/>
                  <a:gd name="connsiteY12" fmla="*/ 489539 h 542925"/>
                  <a:gd name="connsiteX13" fmla="*/ 172570 w 495300"/>
                  <a:gd name="connsiteY13" fmla="*/ 524496 h 542925"/>
                  <a:gd name="connsiteX14" fmla="*/ 324970 w 495300"/>
                  <a:gd name="connsiteY14" fmla="*/ 524496 h 542925"/>
                  <a:gd name="connsiteX15" fmla="*/ 304777 w 495300"/>
                  <a:gd name="connsiteY15" fmla="*/ 489539 h 542925"/>
                  <a:gd name="connsiteX16" fmla="*/ 248770 w 495300"/>
                  <a:gd name="connsiteY16" fmla="*/ 495921 h 542925"/>
                  <a:gd name="connsiteX17" fmla="*/ 192763 w 495300"/>
                  <a:gd name="connsiteY17" fmla="*/ 489539 h 542925"/>
                  <a:gd name="connsiteX18" fmla="*/ 248770 w 495300"/>
                  <a:gd name="connsiteY18" fmla="*/ 143496 h 542925"/>
                  <a:gd name="connsiteX19" fmla="*/ 143995 w 495300"/>
                  <a:gd name="connsiteY19" fmla="*/ 248271 h 542925"/>
                  <a:gd name="connsiteX20" fmla="*/ 248770 w 495300"/>
                  <a:gd name="connsiteY20" fmla="*/ 353046 h 542925"/>
                  <a:gd name="connsiteX21" fmla="*/ 353545 w 495300"/>
                  <a:gd name="connsiteY21" fmla="*/ 248271 h 542925"/>
                  <a:gd name="connsiteX22" fmla="*/ 248770 w 495300"/>
                  <a:gd name="connsiteY22" fmla="*/ 143496 h 542925"/>
                  <a:gd name="connsiteX23" fmla="*/ 367833 w 495300"/>
                  <a:gd name="connsiteY23" fmla="*/ 114921 h 542925"/>
                  <a:gd name="connsiteX24" fmla="*/ 353545 w 495300"/>
                  <a:gd name="connsiteY24" fmla="*/ 129209 h 542925"/>
                  <a:gd name="connsiteX25" fmla="*/ 367833 w 495300"/>
                  <a:gd name="connsiteY25" fmla="*/ 143496 h 542925"/>
                  <a:gd name="connsiteX26" fmla="*/ 382120 w 495300"/>
                  <a:gd name="connsiteY26" fmla="*/ 129209 h 542925"/>
                  <a:gd name="connsiteX27" fmla="*/ 367833 w 495300"/>
                  <a:gd name="connsiteY27" fmla="*/ 114921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95300" h="542925">
                    <a:moveTo>
                      <a:pt x="248770" y="621"/>
                    </a:moveTo>
                    <a:cubicBezTo>
                      <a:pt x="385549" y="621"/>
                      <a:pt x="496420" y="111492"/>
                      <a:pt x="496420" y="248271"/>
                    </a:cubicBezTo>
                    <a:cubicBezTo>
                      <a:pt x="496420" y="358856"/>
                      <a:pt x="423935" y="452582"/>
                      <a:pt x="323827" y="484396"/>
                    </a:cubicBezTo>
                    <a:lnTo>
                      <a:pt x="346973" y="524496"/>
                    </a:lnTo>
                    <a:lnTo>
                      <a:pt x="420220" y="524496"/>
                    </a:lnTo>
                    <a:lnTo>
                      <a:pt x="420220" y="543546"/>
                    </a:lnTo>
                    <a:lnTo>
                      <a:pt x="77320" y="543546"/>
                    </a:lnTo>
                    <a:lnTo>
                      <a:pt x="77320" y="524496"/>
                    </a:lnTo>
                    <a:lnTo>
                      <a:pt x="150567" y="524496"/>
                    </a:lnTo>
                    <a:lnTo>
                      <a:pt x="173713" y="484396"/>
                    </a:lnTo>
                    <a:cubicBezTo>
                      <a:pt x="73605" y="452582"/>
                      <a:pt x="1120" y="358856"/>
                      <a:pt x="1120" y="248271"/>
                    </a:cubicBezTo>
                    <a:cubicBezTo>
                      <a:pt x="1120" y="111492"/>
                      <a:pt x="111991" y="621"/>
                      <a:pt x="248770" y="621"/>
                    </a:cubicBezTo>
                    <a:close/>
                    <a:moveTo>
                      <a:pt x="192763" y="489539"/>
                    </a:moveTo>
                    <a:lnTo>
                      <a:pt x="172570" y="524496"/>
                    </a:lnTo>
                    <a:lnTo>
                      <a:pt x="324970" y="524496"/>
                    </a:lnTo>
                    <a:lnTo>
                      <a:pt x="304777" y="489539"/>
                    </a:lnTo>
                    <a:cubicBezTo>
                      <a:pt x="286775" y="493730"/>
                      <a:pt x="268010" y="495921"/>
                      <a:pt x="248770" y="495921"/>
                    </a:cubicBezTo>
                    <a:cubicBezTo>
                      <a:pt x="229530" y="495921"/>
                      <a:pt x="210765" y="493730"/>
                      <a:pt x="192763" y="489539"/>
                    </a:cubicBezTo>
                    <a:close/>
                    <a:moveTo>
                      <a:pt x="248770" y="143496"/>
                    </a:moveTo>
                    <a:cubicBezTo>
                      <a:pt x="190858" y="143496"/>
                      <a:pt x="143995" y="190359"/>
                      <a:pt x="143995" y="248271"/>
                    </a:cubicBezTo>
                    <a:cubicBezTo>
                      <a:pt x="143995" y="306183"/>
                      <a:pt x="190858" y="353046"/>
                      <a:pt x="248770" y="353046"/>
                    </a:cubicBezTo>
                    <a:cubicBezTo>
                      <a:pt x="306682" y="353046"/>
                      <a:pt x="353545" y="306183"/>
                      <a:pt x="353545" y="248271"/>
                    </a:cubicBezTo>
                    <a:cubicBezTo>
                      <a:pt x="353545" y="190359"/>
                      <a:pt x="306682" y="143496"/>
                      <a:pt x="248770" y="143496"/>
                    </a:cubicBezTo>
                    <a:close/>
                    <a:moveTo>
                      <a:pt x="367833" y="114921"/>
                    </a:moveTo>
                    <a:cubicBezTo>
                      <a:pt x="359927" y="114921"/>
                      <a:pt x="353545" y="121303"/>
                      <a:pt x="353545" y="129209"/>
                    </a:cubicBezTo>
                    <a:cubicBezTo>
                      <a:pt x="353545" y="137114"/>
                      <a:pt x="359927" y="143496"/>
                      <a:pt x="367833" y="143496"/>
                    </a:cubicBezTo>
                    <a:cubicBezTo>
                      <a:pt x="375738" y="143496"/>
                      <a:pt x="382120" y="137114"/>
                      <a:pt x="382120" y="129209"/>
                    </a:cubicBezTo>
                    <a:cubicBezTo>
                      <a:pt x="382120" y="121303"/>
                      <a:pt x="375738" y="114921"/>
                      <a:pt x="367833" y="11492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 dirty="0"/>
              </a:p>
            </p:txBody>
          </p:sp>
        </p:grpSp>
        <p:sp>
          <p:nvSpPr>
            <p:cNvPr id="53" name="文本框 52"/>
            <p:cNvSpPr txBox="1"/>
            <p:nvPr/>
          </p:nvSpPr>
          <p:spPr>
            <a:xfrm>
              <a:off x="2703894" y="1352677"/>
              <a:ext cx="6784212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solidFill>
                    <a:schemeClr val="tx1"/>
                  </a:solidFill>
                </a:rPr>
                <a:t>User promotion</a:t>
              </a:r>
              <a:endParaRPr kumimoji="0" lang="zh-CN" altLang="en-US" sz="2400" b="1" i="0" u="none" strike="noStrike" kern="1200" cap="none" spc="0" normalizeH="0" baseline="0" noProof="0" dirty="0">
                <a:solidFill>
                  <a:schemeClr val="tx1"/>
                </a:solidFill>
              </a:endParaRPr>
            </a:p>
          </p:txBody>
        </p:sp>
      </p:grpSp>
      <p:sp>
        <p:nvSpPr>
          <p:cNvPr id="55" name="Title 54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/>
              <a:t>Promotion of environmental conservation principles</a:t>
            </a:r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54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/>
              <a:t>Carbon trading market</a:t>
            </a:r>
            <a:endParaRPr lang="en-US" dirty="0"/>
          </a:p>
        </p:txBody>
      </p:sp>
      <p:pic>
        <p:nvPicPr>
          <p:cNvPr id="4" name="图片 3" descr="v2-bfd4a3984681b7f7fd83ae740198483c_720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0400" y="2080260"/>
            <a:ext cx="4798695" cy="29921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099810" y="2199005"/>
            <a:ext cx="5419090" cy="29552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 rot="0">
            <a:off x="1122045" y="2106930"/>
            <a:ext cx="10208938" cy="3934460"/>
            <a:chOff x="673100" y="1493755"/>
            <a:chExt cx="11129678" cy="4289591"/>
          </a:xfrm>
        </p:grpSpPr>
        <p:grpSp>
          <p:nvGrpSpPr>
            <p:cNvPr id="34" name="组合 33"/>
            <p:cNvGrpSpPr/>
            <p:nvPr/>
          </p:nvGrpSpPr>
          <p:grpSpPr>
            <a:xfrm>
              <a:off x="3947912" y="1493755"/>
              <a:ext cx="4296176" cy="4289591"/>
              <a:chOff x="3947912" y="1493755"/>
              <a:chExt cx="4296176" cy="4289591"/>
            </a:xfrm>
          </p:grpSpPr>
          <p:sp>
            <p:nvSpPr>
              <p:cNvPr id="4" name="任意多边形: 形状 3"/>
              <p:cNvSpPr/>
              <p:nvPr/>
            </p:nvSpPr>
            <p:spPr bwMode="auto">
              <a:xfrm>
                <a:off x="4661199" y="3757513"/>
                <a:ext cx="2869602" cy="598930"/>
              </a:xfrm>
              <a:custGeom>
                <a:avLst/>
                <a:gdLst>
                  <a:gd name="T0" fmla="*/ 0 w 1744"/>
                  <a:gd name="T1" fmla="*/ 364 h 364"/>
                  <a:gd name="T2" fmla="*/ 1744 w 1744"/>
                  <a:gd name="T3" fmla="*/ 364 h 364"/>
                  <a:gd name="T4" fmla="*/ 1563 w 1744"/>
                  <a:gd name="T5" fmla="*/ 0 h 364"/>
                  <a:gd name="T6" fmla="*/ 183 w 1744"/>
                  <a:gd name="T7" fmla="*/ 0 h 364"/>
                  <a:gd name="T8" fmla="*/ 0 w 1744"/>
                  <a:gd name="T9" fmla="*/ 36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44" h="364">
                    <a:moveTo>
                      <a:pt x="0" y="364"/>
                    </a:moveTo>
                    <a:lnTo>
                      <a:pt x="1744" y="364"/>
                    </a:lnTo>
                    <a:lnTo>
                      <a:pt x="1563" y="0"/>
                    </a:lnTo>
                    <a:lnTo>
                      <a:pt x="183" y="0"/>
                    </a:lnTo>
                    <a:lnTo>
                      <a:pt x="0" y="364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>
                <a:noFill/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anchor="b" anchorCtr="0" compatLnSpc="1">
                <a:normAutofit/>
              </a:bodyPr>
              <a:lstStyle/>
              <a:p>
                <a:pPr algn="ctr">
                  <a:defRPr/>
                </a:pPr>
                <a:r>
                  <a:rPr lang="en-US" altLang="zh-CN" sz="2400" b="1" dirty="0">
                    <a:solidFill>
                      <a:schemeClr val="bg1"/>
                    </a:solidFill>
                  </a:rPr>
                  <a:t>4</a:t>
                </a:r>
                <a:endParaRPr lang="en-US" altLang="ko-KR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任意多边形: 形状 4"/>
              <p:cNvSpPr/>
              <p:nvPr/>
            </p:nvSpPr>
            <p:spPr bwMode="auto">
              <a:xfrm>
                <a:off x="4995218" y="3093425"/>
                <a:ext cx="2201564" cy="597285"/>
              </a:xfrm>
              <a:custGeom>
                <a:avLst/>
                <a:gdLst>
                  <a:gd name="T0" fmla="*/ 17 w 1338"/>
                  <a:gd name="T1" fmla="*/ 332 h 363"/>
                  <a:gd name="T2" fmla="*/ 0 w 1338"/>
                  <a:gd name="T3" fmla="*/ 363 h 363"/>
                  <a:gd name="T4" fmla="*/ 1338 w 1338"/>
                  <a:gd name="T5" fmla="*/ 363 h 363"/>
                  <a:gd name="T6" fmla="*/ 1322 w 1338"/>
                  <a:gd name="T7" fmla="*/ 332 h 363"/>
                  <a:gd name="T8" fmla="*/ 1157 w 1338"/>
                  <a:gd name="T9" fmla="*/ 0 h 363"/>
                  <a:gd name="T10" fmla="*/ 182 w 1338"/>
                  <a:gd name="T11" fmla="*/ 0 h 363"/>
                  <a:gd name="T12" fmla="*/ 17 w 1338"/>
                  <a:gd name="T13" fmla="*/ 33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38" h="363">
                    <a:moveTo>
                      <a:pt x="17" y="332"/>
                    </a:moveTo>
                    <a:lnTo>
                      <a:pt x="0" y="363"/>
                    </a:lnTo>
                    <a:lnTo>
                      <a:pt x="1338" y="363"/>
                    </a:lnTo>
                    <a:lnTo>
                      <a:pt x="1322" y="332"/>
                    </a:lnTo>
                    <a:lnTo>
                      <a:pt x="1157" y="0"/>
                    </a:lnTo>
                    <a:lnTo>
                      <a:pt x="182" y="0"/>
                    </a:lnTo>
                    <a:lnTo>
                      <a:pt x="17" y="332"/>
                    </a:lnTo>
                    <a:close/>
                  </a:path>
                </a:pathLst>
              </a:custGeom>
              <a:solidFill>
                <a:schemeClr val="tx2"/>
              </a:solidFill>
              <a:ln w="19050">
                <a:noFill/>
                <a:prstDash val="solid"/>
                <a:round/>
              </a:ln>
            </p:spPr>
            <p:txBody>
              <a:bodyPr vert="horz" wrap="square" lIns="91440" tIns="45720" rIns="91440" bIns="45720" anchor="b" anchorCtr="0" compatLnSpc="1">
                <a:normAutofit/>
              </a:bodyPr>
              <a:lstStyle/>
              <a:p>
                <a:pPr algn="ctr">
                  <a:defRPr/>
                </a:pPr>
                <a:r>
                  <a:rPr lang="en-US" altLang="zh-CN" sz="2400" b="1" dirty="0">
                    <a:solidFill>
                      <a:schemeClr val="bg1"/>
                    </a:solidFill>
                  </a:rPr>
                  <a:t>3</a:t>
                </a:r>
                <a:endParaRPr lang="en-US" altLang="ko-KR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" name="任意多边形: 形状 5"/>
              <p:cNvSpPr/>
              <p:nvPr/>
            </p:nvSpPr>
            <p:spPr bwMode="auto">
              <a:xfrm>
                <a:off x="4329648" y="4423246"/>
                <a:ext cx="3532704" cy="597285"/>
              </a:xfrm>
              <a:custGeom>
                <a:avLst/>
                <a:gdLst>
                  <a:gd name="T0" fmla="*/ 0 w 2147"/>
                  <a:gd name="T1" fmla="*/ 363 h 363"/>
                  <a:gd name="T2" fmla="*/ 2147 w 2147"/>
                  <a:gd name="T3" fmla="*/ 363 h 363"/>
                  <a:gd name="T4" fmla="*/ 1965 w 2147"/>
                  <a:gd name="T5" fmla="*/ 0 h 363"/>
                  <a:gd name="T6" fmla="*/ 182 w 2147"/>
                  <a:gd name="T7" fmla="*/ 0 h 363"/>
                  <a:gd name="T8" fmla="*/ 0 w 2147"/>
                  <a:gd name="T9" fmla="*/ 363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7" h="363">
                    <a:moveTo>
                      <a:pt x="0" y="363"/>
                    </a:moveTo>
                    <a:lnTo>
                      <a:pt x="2147" y="363"/>
                    </a:lnTo>
                    <a:lnTo>
                      <a:pt x="1965" y="0"/>
                    </a:lnTo>
                    <a:lnTo>
                      <a:pt x="182" y="0"/>
                    </a:lnTo>
                    <a:lnTo>
                      <a:pt x="0" y="363"/>
                    </a:lnTo>
                    <a:close/>
                  </a:path>
                </a:pathLst>
              </a:custGeom>
              <a:solidFill>
                <a:schemeClr val="tx2"/>
              </a:solidFill>
              <a:ln w="12700">
                <a:noFill/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anchor="b" anchorCtr="0" compatLnSpc="1">
                <a:normAutofit/>
              </a:bodyPr>
              <a:lstStyle/>
              <a:p>
                <a:pPr algn="ctr">
                  <a:defRPr/>
                </a:pPr>
                <a:r>
                  <a:rPr lang="en-US" altLang="zh-CN" sz="2800" b="1" dirty="0">
                    <a:solidFill>
                      <a:schemeClr val="bg1"/>
                    </a:solidFill>
                  </a:rPr>
                  <a:t>5</a:t>
                </a:r>
                <a:endParaRPr lang="en-US" altLang="ko-KR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 bwMode="auto">
              <a:xfrm>
                <a:off x="3947912" y="5087336"/>
                <a:ext cx="4296176" cy="696010"/>
              </a:xfrm>
              <a:custGeom>
                <a:avLst/>
                <a:gdLst>
                  <a:gd name="T0" fmla="*/ 0 w 2611"/>
                  <a:gd name="T1" fmla="*/ 423 h 423"/>
                  <a:gd name="T2" fmla="*/ 1306 w 2611"/>
                  <a:gd name="T3" fmla="*/ 423 h 423"/>
                  <a:gd name="T4" fmla="*/ 2611 w 2611"/>
                  <a:gd name="T5" fmla="*/ 423 h 423"/>
                  <a:gd name="T6" fmla="*/ 2400 w 2611"/>
                  <a:gd name="T7" fmla="*/ 0 h 423"/>
                  <a:gd name="T8" fmla="*/ 211 w 2611"/>
                  <a:gd name="T9" fmla="*/ 0 h 423"/>
                  <a:gd name="T10" fmla="*/ 0 w 2611"/>
                  <a:gd name="T11" fmla="*/ 423 h 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11" h="423">
                    <a:moveTo>
                      <a:pt x="0" y="423"/>
                    </a:moveTo>
                    <a:lnTo>
                      <a:pt x="1306" y="423"/>
                    </a:lnTo>
                    <a:lnTo>
                      <a:pt x="2611" y="423"/>
                    </a:lnTo>
                    <a:lnTo>
                      <a:pt x="2400" y="0"/>
                    </a:lnTo>
                    <a:lnTo>
                      <a:pt x="211" y="0"/>
                    </a:lnTo>
                    <a:lnTo>
                      <a:pt x="0" y="423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>
                <a:noFill/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anchor="b" anchorCtr="0" compatLnSpc="1">
                <a:norm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chemeClr val="bg1"/>
                    </a:solidFill>
                  </a:rPr>
                  <a:t>6</a:t>
                </a:r>
                <a:endParaRPr lang="en-US" altLang="ko-KR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 bwMode="auto">
              <a:xfrm>
                <a:off x="5660788" y="1493755"/>
                <a:ext cx="870424" cy="867133"/>
              </a:xfrm>
              <a:custGeom>
                <a:avLst/>
                <a:gdLst>
                  <a:gd name="T0" fmla="*/ 265 w 529"/>
                  <a:gd name="T1" fmla="*/ 0 h 527"/>
                  <a:gd name="T2" fmla="*/ 0 w 529"/>
                  <a:gd name="T3" fmla="*/ 527 h 527"/>
                  <a:gd name="T4" fmla="*/ 529 w 529"/>
                  <a:gd name="T5" fmla="*/ 527 h 527"/>
                  <a:gd name="T6" fmla="*/ 265 w 529"/>
                  <a:gd name="T7" fmla="*/ 0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9" h="527">
                    <a:moveTo>
                      <a:pt x="265" y="0"/>
                    </a:moveTo>
                    <a:lnTo>
                      <a:pt x="0" y="527"/>
                    </a:lnTo>
                    <a:lnTo>
                      <a:pt x="529" y="527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tx2"/>
              </a:solidFill>
              <a:ln w="12700">
                <a:noFill/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anchor="b" anchorCtr="0" compatLnSpc="1">
                <a:normAutofit/>
              </a:bodyPr>
              <a:lstStyle/>
              <a:p>
                <a:pPr algn="ctr">
                  <a:defRPr/>
                </a:pPr>
                <a:r>
                  <a:rPr lang="en-US" altLang="zh-CN" sz="2400" b="1" dirty="0">
                    <a:solidFill>
                      <a:schemeClr val="bg1"/>
                    </a:solidFill>
                  </a:rPr>
                  <a:t>1</a:t>
                </a:r>
                <a:endParaRPr lang="en-US" altLang="ko-KR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 bwMode="auto">
              <a:xfrm>
                <a:off x="5327592" y="2427690"/>
                <a:ext cx="1536817" cy="598930"/>
              </a:xfrm>
              <a:custGeom>
                <a:avLst/>
                <a:gdLst>
                  <a:gd name="T0" fmla="*/ 182 w 934"/>
                  <a:gd name="T1" fmla="*/ 0 h 364"/>
                  <a:gd name="T2" fmla="*/ 0 w 934"/>
                  <a:gd name="T3" fmla="*/ 364 h 364"/>
                  <a:gd name="T4" fmla="*/ 934 w 934"/>
                  <a:gd name="T5" fmla="*/ 364 h 364"/>
                  <a:gd name="T6" fmla="*/ 751 w 934"/>
                  <a:gd name="T7" fmla="*/ 0 h 364"/>
                  <a:gd name="T8" fmla="*/ 182 w 934"/>
                  <a:gd name="T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4" h="364">
                    <a:moveTo>
                      <a:pt x="182" y="0"/>
                    </a:moveTo>
                    <a:lnTo>
                      <a:pt x="0" y="364"/>
                    </a:lnTo>
                    <a:lnTo>
                      <a:pt x="934" y="364"/>
                    </a:lnTo>
                    <a:lnTo>
                      <a:pt x="751" y="0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>
                <a:noFill/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anchor="b" anchorCtr="0" compatLnSpc="1">
                <a:normAutofit/>
              </a:bodyPr>
              <a:lstStyle/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</a:rPr>
                  <a:t>2</a:t>
                </a:r>
                <a:endParaRPr lang="en-US" altLang="ko-KR" sz="2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673100" y="1634879"/>
              <a:ext cx="3657264" cy="962319"/>
              <a:chOff x="673100" y="1634879"/>
              <a:chExt cx="3657264" cy="962319"/>
            </a:xfrm>
          </p:grpSpPr>
          <p:sp>
            <p:nvSpPr>
              <p:cNvPr id="16" name="文本框 15"/>
              <p:cNvSpPr txBox="1"/>
              <p:nvPr/>
            </p:nvSpPr>
            <p:spPr bwMode="auto">
              <a:xfrm>
                <a:off x="748272" y="1634879"/>
                <a:ext cx="2801619" cy="4537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600" b="1" dirty="0"/>
                  <a:t>Promote sustainable development</a:t>
                </a:r>
                <a:endParaRPr lang="zh-CN" altLang="en-US" sz="1600" b="1" dirty="0"/>
              </a:p>
            </p:txBody>
          </p:sp>
          <p:sp>
            <p:nvSpPr>
              <p:cNvPr id="17" name="矩形 16"/>
              <p:cNvSpPr/>
              <p:nvPr/>
            </p:nvSpPr>
            <p:spPr bwMode="auto">
              <a:xfrm>
                <a:off x="676561" y="2088346"/>
                <a:ext cx="3653803" cy="5088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Promote harmonious development among the economy, society, and environment.</a:t>
                </a:r>
                <a:endParaRPr lang="zh-CN" altLang="en-US" sz="1200" dirty="0"/>
              </a:p>
            </p:txBody>
          </p:sp>
          <p:cxnSp>
            <p:nvCxnSpPr>
              <p:cNvPr id="18" name="直接连接符 17"/>
              <p:cNvCxnSpPr/>
              <p:nvPr/>
            </p:nvCxnSpPr>
            <p:spPr>
              <a:xfrm>
                <a:off x="673100" y="2088599"/>
                <a:ext cx="3229394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组合 38"/>
            <p:cNvGrpSpPr/>
            <p:nvPr/>
          </p:nvGrpSpPr>
          <p:grpSpPr>
            <a:xfrm>
              <a:off x="673100" y="3157397"/>
              <a:ext cx="3229394" cy="962319"/>
              <a:chOff x="673100" y="3157397"/>
              <a:chExt cx="3229394" cy="962319"/>
            </a:xfrm>
          </p:grpSpPr>
          <p:sp>
            <p:nvSpPr>
              <p:cNvPr id="19" name="文本框 18"/>
              <p:cNvSpPr txBox="1"/>
              <p:nvPr/>
            </p:nvSpPr>
            <p:spPr bwMode="auto">
              <a:xfrm>
                <a:off x="676276" y="3157397"/>
                <a:ext cx="2801619" cy="4537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600" b="1" dirty="0"/>
                  <a:t>Raise public environmental awareness</a:t>
                </a:r>
                <a:endParaRPr lang="zh-CN" altLang="en-US" sz="1600" b="1" dirty="0"/>
              </a:p>
            </p:txBody>
          </p:sp>
          <p:sp>
            <p:nvSpPr>
              <p:cNvPr id="20" name="矩形 19"/>
              <p:cNvSpPr/>
              <p:nvPr/>
            </p:nvSpPr>
            <p:spPr bwMode="auto">
              <a:xfrm>
                <a:off x="676561" y="3610864"/>
                <a:ext cx="3088910" cy="5088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Enhance public awareness and concern about environmental issues</a:t>
                </a:r>
                <a:endParaRPr lang="zh-CN" altLang="en-US" sz="1200" dirty="0"/>
              </a:p>
            </p:txBody>
          </p:sp>
          <p:cxnSp>
            <p:nvCxnSpPr>
              <p:cNvPr id="21" name="直接连接符 20"/>
              <p:cNvCxnSpPr/>
              <p:nvPr/>
            </p:nvCxnSpPr>
            <p:spPr>
              <a:xfrm>
                <a:off x="673100" y="3611117"/>
                <a:ext cx="3229394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组合 39"/>
            <p:cNvGrpSpPr/>
            <p:nvPr/>
          </p:nvGrpSpPr>
          <p:grpSpPr>
            <a:xfrm>
              <a:off x="673100" y="4679916"/>
              <a:ext cx="3229394" cy="962305"/>
              <a:chOff x="673100" y="4679916"/>
              <a:chExt cx="3229394" cy="962305"/>
            </a:xfrm>
          </p:grpSpPr>
          <p:sp>
            <p:nvSpPr>
              <p:cNvPr id="22" name="文本框 21"/>
              <p:cNvSpPr txBox="1"/>
              <p:nvPr/>
            </p:nvSpPr>
            <p:spPr bwMode="auto">
              <a:xfrm>
                <a:off x="676276" y="4679916"/>
                <a:ext cx="2801619" cy="4537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600" b="1" dirty="0"/>
                  <a:t>Shape societal values</a:t>
                </a:r>
                <a:endParaRPr lang="zh-CN" altLang="en-US" sz="1600" b="1" dirty="0"/>
              </a:p>
            </p:txBody>
          </p:sp>
          <p:sp>
            <p:nvSpPr>
              <p:cNvPr id="23" name="矩形 22"/>
              <p:cNvSpPr/>
              <p:nvPr/>
            </p:nvSpPr>
            <p:spPr bwMode="auto">
              <a:xfrm>
                <a:off x="676276" y="5133636"/>
                <a:ext cx="2801619" cy="5085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Foster respect and responsibility for the environment in people.</a:t>
                </a:r>
                <a:endParaRPr lang="zh-CN" altLang="en-US" sz="1200" dirty="0"/>
              </a:p>
            </p:txBody>
          </p:sp>
          <p:cxnSp>
            <p:nvCxnSpPr>
              <p:cNvPr id="24" name="直接连接符 23"/>
              <p:cNvCxnSpPr/>
              <p:nvPr/>
            </p:nvCxnSpPr>
            <p:spPr>
              <a:xfrm>
                <a:off x="673100" y="5133636"/>
                <a:ext cx="3229394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组合 36"/>
            <p:cNvGrpSpPr/>
            <p:nvPr/>
          </p:nvGrpSpPr>
          <p:grpSpPr>
            <a:xfrm>
              <a:off x="7983522" y="1634879"/>
              <a:ext cx="3535378" cy="962319"/>
              <a:chOff x="7983522" y="1634879"/>
              <a:chExt cx="3535378" cy="962319"/>
            </a:xfrm>
          </p:grpSpPr>
          <p:sp>
            <p:nvSpPr>
              <p:cNvPr id="25" name="文本框 24"/>
              <p:cNvSpPr txBox="1"/>
              <p:nvPr/>
            </p:nvSpPr>
            <p:spPr bwMode="auto">
              <a:xfrm flipH="1">
                <a:off x="8714105" y="1634879"/>
                <a:ext cx="2801619" cy="4537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600" b="1" dirty="0"/>
                  <a:t>Protect ecosystems</a:t>
                </a:r>
                <a:endParaRPr lang="zh-CN" altLang="en-US" sz="1600" b="1" dirty="0"/>
              </a:p>
            </p:txBody>
          </p:sp>
          <p:sp>
            <p:nvSpPr>
              <p:cNvPr id="26" name="矩形 25"/>
              <p:cNvSpPr/>
              <p:nvPr/>
            </p:nvSpPr>
            <p:spPr bwMode="auto">
              <a:xfrm flipH="1">
                <a:off x="7983522" y="2088346"/>
                <a:ext cx="3531963" cy="5088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20000"/>
                  </a:lnSpc>
                </a:pPr>
                <a:r>
                  <a:rPr lang="zh-CN" altLang="en-US" sz="1200" dirty="0"/>
                  <a:t>Maintain biodiversity and ecological balance</a:t>
                </a:r>
                <a:endParaRPr lang="zh-CN" altLang="en-US" sz="1200" dirty="0"/>
              </a:p>
            </p:txBody>
          </p:sp>
          <p:cxnSp>
            <p:nvCxnSpPr>
              <p:cNvPr id="27" name="直接连接符 26"/>
              <p:cNvCxnSpPr/>
              <p:nvPr/>
            </p:nvCxnSpPr>
            <p:spPr>
              <a:xfrm flipH="1">
                <a:off x="8289506" y="2088599"/>
                <a:ext cx="3229394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组合 35"/>
            <p:cNvGrpSpPr/>
            <p:nvPr/>
          </p:nvGrpSpPr>
          <p:grpSpPr>
            <a:xfrm>
              <a:off x="7984214" y="3157397"/>
              <a:ext cx="3534686" cy="962319"/>
              <a:chOff x="7984214" y="3157397"/>
              <a:chExt cx="3534686" cy="962319"/>
            </a:xfrm>
          </p:grpSpPr>
          <p:sp>
            <p:nvSpPr>
              <p:cNvPr id="28" name="文本框 27"/>
              <p:cNvSpPr txBox="1"/>
              <p:nvPr/>
            </p:nvSpPr>
            <p:spPr bwMode="auto">
              <a:xfrm flipH="1">
                <a:off x="8714105" y="3157397"/>
                <a:ext cx="2801619" cy="4537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600" b="1" dirty="0"/>
                  <a:t>E</a:t>
                </a:r>
                <a:r>
                  <a:rPr lang="zh-CN" altLang="en-US" sz="1600" b="1" dirty="0"/>
                  <a:t>nvironmental policies</a:t>
                </a:r>
                <a:endParaRPr lang="zh-CN" altLang="en-US" sz="1600" b="1" dirty="0"/>
              </a:p>
            </p:txBody>
          </p:sp>
          <p:sp>
            <p:nvSpPr>
              <p:cNvPr id="29" name="矩形 28"/>
              <p:cNvSpPr/>
              <p:nvPr/>
            </p:nvSpPr>
            <p:spPr bwMode="auto">
              <a:xfrm flipH="1">
                <a:off x="7984214" y="3610864"/>
                <a:ext cx="3531271" cy="5088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20000"/>
                  </a:lnSpc>
                </a:pPr>
                <a:r>
                  <a:rPr lang="zh-CN" altLang="en-US" sz="1200" dirty="0"/>
                  <a:t>Develop scientific and rational proposals for environmental protection.</a:t>
                </a:r>
                <a:endParaRPr lang="zh-CN" altLang="en-US" sz="1200" dirty="0"/>
              </a:p>
            </p:txBody>
          </p:sp>
          <p:cxnSp>
            <p:nvCxnSpPr>
              <p:cNvPr id="30" name="直接连接符 29"/>
              <p:cNvCxnSpPr/>
              <p:nvPr/>
            </p:nvCxnSpPr>
            <p:spPr>
              <a:xfrm flipH="1">
                <a:off x="8289506" y="3611117"/>
                <a:ext cx="3229394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组合 34"/>
            <p:cNvGrpSpPr/>
            <p:nvPr/>
          </p:nvGrpSpPr>
          <p:grpSpPr>
            <a:xfrm>
              <a:off x="8289506" y="4679916"/>
              <a:ext cx="3513272" cy="962319"/>
              <a:chOff x="8289506" y="4679916"/>
              <a:chExt cx="3513272" cy="962319"/>
            </a:xfrm>
          </p:grpSpPr>
          <p:sp>
            <p:nvSpPr>
              <p:cNvPr id="31" name="文本框 30"/>
              <p:cNvSpPr txBox="1"/>
              <p:nvPr/>
            </p:nvSpPr>
            <p:spPr bwMode="auto">
              <a:xfrm flipH="1">
                <a:off x="8876096" y="4679916"/>
                <a:ext cx="2801619" cy="4537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600" b="1" dirty="0"/>
                  <a:t>Address environmental challenges</a:t>
                </a:r>
                <a:endParaRPr lang="zh-CN" altLang="en-US" sz="1600" b="1" dirty="0"/>
              </a:p>
            </p:txBody>
          </p:sp>
          <p:sp>
            <p:nvSpPr>
              <p:cNvPr id="32" name="矩形 31"/>
              <p:cNvSpPr/>
              <p:nvPr/>
            </p:nvSpPr>
            <p:spPr bwMode="auto">
              <a:xfrm flipH="1">
                <a:off x="8713868" y="5133383"/>
                <a:ext cx="3088910" cy="5088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20000"/>
                  </a:lnSpc>
                </a:pPr>
                <a:r>
                  <a:rPr lang="zh-CN" altLang="en-US" sz="1200" dirty="0"/>
                  <a:t>Promote international cooperation to address issues such as climate change.</a:t>
                </a:r>
                <a:endParaRPr lang="zh-CN" altLang="en-US" sz="1200" dirty="0"/>
              </a:p>
            </p:txBody>
          </p:sp>
          <p:cxnSp>
            <p:nvCxnSpPr>
              <p:cNvPr id="33" name="直接连接符 32"/>
              <p:cNvCxnSpPr/>
              <p:nvPr/>
            </p:nvCxnSpPr>
            <p:spPr>
              <a:xfrm flipH="1">
                <a:off x="8289506" y="5133636"/>
                <a:ext cx="3229394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3" name="Title 42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dirty="0"/>
              <a:t>Our future and vision</a:t>
            </a:r>
            <a:endParaRPr dirty="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/>
              <a:t>Thank You</a:t>
            </a:r>
            <a:endParaRPr 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wrap="square">
            <a:normAutofit fontScale="90000"/>
          </a:bodyPr>
          <a:lstStyle/>
          <a:p>
            <a:pPr lvl="0"/>
            <a:r>
              <a:rPr lang="en-US"/>
              <a:t>01.Environmental issues</a:t>
            </a:r>
            <a:endParaRPr lang="en-US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"/>
          </p:nvPr>
        </p:nvSpPr>
        <p:spPr/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>
                <a:sym typeface="+mn-ea"/>
              </a:rPr>
              <a:t>Introduction to environmental issues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ïṣliḓé"/>
          <p:cNvGrpSpPr/>
          <p:nvPr/>
        </p:nvGrpSpPr>
        <p:grpSpPr>
          <a:xfrm>
            <a:off x="820058" y="2031103"/>
            <a:ext cx="5032713" cy="2941287"/>
            <a:chOff x="820058" y="3160768"/>
            <a:chExt cx="5032713" cy="2941287"/>
          </a:xfrm>
        </p:grpSpPr>
        <p:cxnSp>
          <p:nvCxnSpPr>
            <p:cNvPr id="3" name="íSḷíďê"/>
            <p:cNvCxnSpPr/>
            <p:nvPr/>
          </p:nvCxnSpPr>
          <p:spPr>
            <a:xfrm>
              <a:off x="820058" y="3160768"/>
              <a:ext cx="0" cy="618671"/>
            </a:xfrm>
            <a:prstGeom prst="line">
              <a:avLst/>
            </a:prstGeom>
            <a:noFill/>
            <a:ln w="25400" cap="flat">
              <a:solidFill>
                <a:schemeClr val="accent5"/>
              </a:solidFill>
              <a:prstDash val="solid"/>
              <a:beve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" name="îṡliďê"/>
            <p:cNvSpPr txBox="1"/>
            <p:nvPr/>
          </p:nvSpPr>
          <p:spPr>
            <a:xfrm>
              <a:off x="943427" y="3160768"/>
              <a:ext cx="4909343" cy="369332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1600" b="1" dirty="0"/>
                <a:t>Root causes of climate change</a:t>
              </a:r>
              <a:endParaRPr lang="zh-CN" altLang="en-US" sz="1600" b="1" dirty="0"/>
            </a:p>
          </p:txBody>
        </p:sp>
        <p:sp>
          <p:nvSpPr>
            <p:cNvPr id="6" name="íşḷiďe"/>
            <p:cNvSpPr txBox="1"/>
            <p:nvPr/>
          </p:nvSpPr>
          <p:spPr>
            <a:xfrm>
              <a:off x="943428" y="3530100"/>
              <a:ext cx="4909343" cy="533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/>
                <a:t>Too much carbon is emitted by human activities, exacerbating global warming.</a:t>
              </a:r>
              <a:endParaRPr lang="en-US" altLang="zh-CN" sz="1200" dirty="0"/>
            </a:p>
          </p:txBody>
        </p:sp>
        <p:cxnSp>
          <p:nvCxnSpPr>
            <p:cNvPr id="9" name="îṩ1íḋe"/>
            <p:cNvCxnSpPr/>
            <p:nvPr/>
          </p:nvCxnSpPr>
          <p:spPr>
            <a:xfrm>
              <a:off x="820058" y="4290536"/>
              <a:ext cx="0" cy="618671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beve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ïṡļîdé"/>
            <p:cNvSpPr txBox="1"/>
            <p:nvPr/>
          </p:nvSpPr>
          <p:spPr>
            <a:xfrm>
              <a:off x="943427" y="4290536"/>
              <a:ext cx="4909343" cy="369332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1600" b="1" dirty="0"/>
                <a:t>Increased extreme weather events</a:t>
              </a:r>
              <a:endParaRPr lang="zh-CN" altLang="en-US" sz="1600" b="1" dirty="0"/>
            </a:p>
          </p:txBody>
        </p:sp>
        <p:sp>
          <p:nvSpPr>
            <p:cNvPr id="11" name="íšlîḓê"/>
            <p:cNvSpPr txBox="1"/>
            <p:nvPr/>
          </p:nvSpPr>
          <p:spPr>
            <a:xfrm>
              <a:off x="943428" y="4659868"/>
              <a:ext cx="4909343" cy="533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Hurricanes, floods and other disasters are more frequent due to climate warming</a:t>
              </a:r>
              <a:endParaRPr lang="zh-CN" altLang="en-US" sz="1200" dirty="0"/>
            </a:p>
          </p:txBody>
        </p:sp>
        <p:cxnSp>
          <p:nvCxnSpPr>
            <p:cNvPr id="21" name="îṧḷíďê"/>
            <p:cNvCxnSpPr/>
            <p:nvPr/>
          </p:nvCxnSpPr>
          <p:spPr>
            <a:xfrm>
              <a:off x="820058" y="5420303"/>
              <a:ext cx="0" cy="618671"/>
            </a:xfrm>
            <a:prstGeom prst="line">
              <a:avLst/>
            </a:prstGeom>
            <a:noFill/>
            <a:ln w="25400" cap="flat">
              <a:solidFill>
                <a:schemeClr val="accent3"/>
              </a:solidFill>
              <a:prstDash val="solid"/>
              <a:beve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2" name="ïSľîḋe"/>
            <p:cNvSpPr txBox="1"/>
            <p:nvPr/>
          </p:nvSpPr>
          <p:spPr>
            <a:xfrm>
              <a:off x="943427" y="5420303"/>
              <a:ext cx="4909343" cy="369332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1600" b="1" dirty="0"/>
                <a:t>Ecosystem imbalance</a:t>
              </a:r>
              <a:endParaRPr lang="zh-CN" altLang="en-US" sz="1600" b="1" dirty="0"/>
            </a:p>
          </p:txBody>
        </p:sp>
        <p:sp>
          <p:nvSpPr>
            <p:cNvPr id="23" name="ïşḻïďe"/>
            <p:cNvSpPr txBox="1"/>
            <p:nvPr/>
          </p:nvSpPr>
          <p:spPr>
            <a:xfrm>
              <a:off x="943428" y="5789635"/>
              <a:ext cx="4909343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Climate warming causes damage and threats to ecosystems</a:t>
              </a:r>
              <a:endParaRPr lang="zh-CN" altLang="en-US" sz="1200" dirty="0"/>
            </a:p>
          </p:txBody>
        </p:sp>
      </p:grpSp>
      <p:sp>
        <p:nvSpPr>
          <p:cNvPr id="33" name="Title 32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/>
              <a:t>Global Warming - Crisis and response</a:t>
            </a:r>
            <a:endParaRPr lang="en-US" dirty="0"/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358255" y="1345565"/>
            <a:ext cx="5160010" cy="154622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358255" y="2997200"/>
            <a:ext cx="5160010" cy="15113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358255" y="4624705"/>
            <a:ext cx="5160645" cy="1917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0"/>
            <a:ext cx="11379029" cy="6858000"/>
            <a:chOff x="0" y="0"/>
            <a:chExt cx="11379029" cy="6858000"/>
          </a:xfrm>
        </p:grpSpPr>
        <p:sp>
          <p:nvSpPr>
            <p:cNvPr id="81" name="矩形 80"/>
            <p:cNvSpPr/>
            <p:nvPr/>
          </p:nvSpPr>
          <p:spPr>
            <a:xfrm>
              <a:off x="0" y="0"/>
              <a:ext cx="4165600" cy="6858000"/>
            </a:xfrm>
            <a:prstGeom prst="rect">
              <a:avLst/>
            </a:prstGeom>
            <a:solidFill>
              <a:schemeClr val="bg1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bg1">
                  <a:lumMod val="6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4637420" y="1707152"/>
              <a:ext cx="2219960" cy="4251514"/>
              <a:chOff x="4446920" y="1440452"/>
              <a:chExt cx="2219960" cy="4251514"/>
            </a:xfrm>
          </p:grpSpPr>
          <p:sp>
            <p:nvSpPr>
              <p:cNvPr id="13" name="文本框 12"/>
              <p:cNvSpPr txBox="1"/>
              <p:nvPr/>
            </p:nvSpPr>
            <p:spPr>
              <a:xfrm>
                <a:off x="4446923" y="4497050"/>
                <a:ext cx="1997436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 anchor="b" anchorCtr="0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6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ecosystem stability</a:t>
                </a:r>
                <a:endPara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 flipH="1">
                <a:off x="4446920" y="4929777"/>
                <a:ext cx="2219960" cy="762189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spAutoFit/>
              </a:bodyPr>
              <a:lstStyle/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Biodiversity plays a key role in maintaining ecological balance.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4639713" y="1440452"/>
                <a:ext cx="114142" cy="492731"/>
              </a:xfrm>
              <a:prstGeom prst="rect">
                <a:avLst/>
              </a:prstGeom>
              <a:solidFill>
                <a:schemeClr val="accent6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6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4446921" y="3439689"/>
                <a:ext cx="1158746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000" b="1" dirty="0">
                    <a:solidFill>
                      <a:schemeClr val="tx1">
                        <a:lumMod val="10000"/>
                        <a:lumOff val="90000"/>
                        <a:alpha val="40000"/>
                      </a:schemeClr>
                    </a:solidFill>
                  </a:rPr>
                  <a:t>01</a:t>
                </a:r>
                <a:endParaRPr lang="zh-CN" altLang="en-US" sz="6000" b="1" dirty="0">
                  <a:solidFill>
                    <a:schemeClr val="tx1">
                      <a:lumMod val="10000"/>
                      <a:lumOff val="90000"/>
                      <a:alpha val="40000"/>
                    </a:schemeClr>
                  </a:solidFill>
                </a:endParaRPr>
              </a:p>
            </p:txBody>
          </p:sp>
        </p:grpSp>
        <p:grpSp>
          <p:nvGrpSpPr>
            <p:cNvPr id="83" name="组合 82"/>
            <p:cNvGrpSpPr/>
            <p:nvPr/>
          </p:nvGrpSpPr>
          <p:grpSpPr>
            <a:xfrm>
              <a:off x="7009505" y="1707152"/>
              <a:ext cx="1997439" cy="4244445"/>
              <a:chOff x="6939655" y="1440452"/>
              <a:chExt cx="1997439" cy="4244445"/>
            </a:xfrm>
          </p:grpSpPr>
          <p:sp>
            <p:nvSpPr>
              <p:cNvPr id="66" name="文本框 65"/>
              <p:cNvSpPr txBox="1"/>
              <p:nvPr/>
            </p:nvSpPr>
            <p:spPr>
              <a:xfrm>
                <a:off x="6939658" y="4497050"/>
                <a:ext cx="1997436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 anchor="b" anchorCtr="0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6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resource utilization</a:t>
                </a:r>
                <a:endPara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 flipH="1">
                <a:off x="6939655" y="4929882"/>
                <a:ext cx="1997436" cy="755015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spAutoFit/>
              </a:bodyPr>
              <a:lstStyle/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Biodiversity provides a variety of resources and ecological services</a:t>
                </a:r>
                <a:r>
                  <a:rPr kumimoji="0" lang="en-US" altLang="zh-CN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.</a:t>
                </a:r>
                <a:endPara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7132448" y="1440452"/>
                <a:ext cx="114142" cy="492731"/>
              </a:xfrm>
              <a:prstGeom prst="rect">
                <a:avLst/>
              </a:prstGeom>
              <a:solidFill>
                <a:schemeClr val="accent5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5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6939656" y="3439689"/>
                <a:ext cx="1158746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000" b="1" dirty="0">
                    <a:solidFill>
                      <a:schemeClr val="tx1">
                        <a:lumMod val="10000"/>
                        <a:lumOff val="90000"/>
                        <a:alpha val="40000"/>
                      </a:schemeClr>
                    </a:solidFill>
                  </a:rPr>
                  <a:t>02</a:t>
                </a:r>
                <a:endParaRPr lang="zh-CN" altLang="en-US" sz="6000" b="1" dirty="0">
                  <a:solidFill>
                    <a:schemeClr val="tx1">
                      <a:lumMod val="10000"/>
                      <a:lumOff val="90000"/>
                      <a:alpha val="40000"/>
                    </a:schemeClr>
                  </a:solidFill>
                </a:endParaRPr>
              </a:p>
            </p:txBody>
          </p:sp>
        </p:grpSp>
        <p:grpSp>
          <p:nvGrpSpPr>
            <p:cNvPr id="82" name="组合 81"/>
            <p:cNvGrpSpPr/>
            <p:nvPr/>
          </p:nvGrpSpPr>
          <p:grpSpPr>
            <a:xfrm>
              <a:off x="9381590" y="1707152"/>
              <a:ext cx="1997439" cy="4465425"/>
              <a:chOff x="9432390" y="1440452"/>
              <a:chExt cx="1997439" cy="4465425"/>
            </a:xfrm>
          </p:grpSpPr>
          <p:sp>
            <p:nvSpPr>
              <p:cNvPr id="72" name="文本框 71"/>
              <p:cNvSpPr txBox="1"/>
              <p:nvPr/>
            </p:nvSpPr>
            <p:spPr>
              <a:xfrm>
                <a:off x="9432393" y="4497050"/>
                <a:ext cx="1997436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 anchor="b" anchorCtr="0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6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Medical value</a:t>
                </a:r>
                <a:endPara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73" name="矩形 72"/>
              <p:cNvSpPr/>
              <p:nvPr/>
            </p:nvSpPr>
            <p:spPr>
              <a:xfrm flipH="1">
                <a:off x="9432390" y="4929882"/>
                <a:ext cx="1997436" cy="975995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spAutoFit/>
              </a:bodyPr>
              <a:lstStyle/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The contribution of plants and animals in biodiversity to medicines and therapeutics</a:t>
                </a:r>
                <a:r>
                  <a:rPr kumimoji="0" lang="en-US" altLang="zh-CN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rPr>
                  <a:t>.</a:t>
                </a:r>
                <a:endPara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9625183" y="1440452"/>
                <a:ext cx="114142" cy="492731"/>
              </a:xfrm>
              <a:prstGeom prst="rect">
                <a:avLst/>
              </a:prstGeom>
              <a:solidFill>
                <a:schemeClr val="accent2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2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9432391" y="3439689"/>
                <a:ext cx="1158746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000" b="1" dirty="0">
                    <a:solidFill>
                      <a:schemeClr val="tx1">
                        <a:lumMod val="10000"/>
                        <a:lumOff val="90000"/>
                        <a:alpha val="40000"/>
                      </a:schemeClr>
                    </a:solidFill>
                  </a:rPr>
                  <a:t>03</a:t>
                </a:r>
                <a:endParaRPr lang="zh-CN" altLang="en-US" sz="6000" b="1" dirty="0">
                  <a:solidFill>
                    <a:schemeClr val="tx1">
                      <a:lumMod val="10000"/>
                      <a:lumOff val="90000"/>
                      <a:alpha val="40000"/>
                    </a:schemeClr>
                  </a:solidFill>
                </a:endParaRPr>
              </a:p>
            </p:txBody>
          </p:sp>
        </p:grpSp>
        <p:sp>
          <p:nvSpPr>
            <p:cNvPr id="79" name="文本框 78"/>
            <p:cNvSpPr txBox="1"/>
            <p:nvPr/>
          </p:nvSpPr>
          <p:spPr>
            <a:xfrm>
              <a:off x="858863" y="1960425"/>
              <a:ext cx="2786038" cy="8299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 marL="0" marR="0" lvl="0" indent="0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solidFill>
                    <a:schemeClr val="tx1"/>
                  </a:solidFill>
                </a:rPr>
                <a:t>The importance of biodiversity</a:t>
              </a:r>
              <a:endParaRPr kumimoji="0" lang="zh-CN" altLang="en-US" sz="2400" b="1" i="0" u="none" strike="noStrike" kern="1200" cap="none" spc="0" normalizeH="0" baseline="0" noProof="0" dirty="0">
                <a:solidFill>
                  <a:schemeClr val="tx1"/>
                </a:solidFill>
              </a:endParaRPr>
            </a:p>
          </p:txBody>
        </p:sp>
        <p:sp>
          <p:nvSpPr>
            <p:cNvPr id="80" name="矩形 79"/>
            <p:cNvSpPr/>
            <p:nvPr/>
          </p:nvSpPr>
          <p:spPr>
            <a:xfrm flipH="1">
              <a:off x="858863" y="5196582"/>
              <a:ext cx="2786038" cy="755015"/>
            </a:xfrm>
            <a:prstGeom prst="rect">
              <a:avLst/>
            </a:prstGeom>
            <a:ln>
              <a:noFill/>
            </a:ln>
          </p:spPr>
          <p:txBody>
            <a:bodyPr wrap="square" lIns="91440" tIns="45720" rIns="91440" bIns="45720" anchor="t">
              <a:spAutoFit/>
            </a:bodyPr>
            <a:lstStyle/>
            <a:p>
              <a:pPr marL="0" marR="0" lvl="0" indent="0" defTabSz="913765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The importance of biodiversity to ecosystems and its impact on humans.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.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sp>
        <p:nvSpPr>
          <p:cNvPr id="86" name="Title 85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/>
              <a:t>Biodiversity loss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305935" y="1199515"/>
            <a:ext cx="2477770" cy="14725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857365" y="1199515"/>
            <a:ext cx="2256155" cy="14376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9218930" y="1199515"/>
            <a:ext cx="2148840" cy="14706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316730" y="2813050"/>
            <a:ext cx="2477770" cy="15087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857365" y="2820035"/>
            <a:ext cx="2268855" cy="150876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9244965" y="2826385"/>
            <a:ext cx="2123440" cy="13931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1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894750" y="1259870"/>
            <a:ext cx="10269120" cy="4911445"/>
            <a:chOff x="894750" y="1259870"/>
            <a:chExt cx="10269120" cy="4911445"/>
          </a:xfrm>
        </p:grpSpPr>
        <p:sp>
          <p:nvSpPr>
            <p:cNvPr id="2" name="文本框 1"/>
            <p:cNvSpPr txBox="1"/>
            <p:nvPr/>
          </p:nvSpPr>
          <p:spPr>
            <a:xfrm>
              <a:off x="894750" y="1259870"/>
              <a:ext cx="6228080" cy="8299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solidFill>
                    <a:schemeClr val="tx1"/>
                  </a:solidFill>
                </a:rPr>
                <a:t>A farmer tries his hand at a drought-affected corn field in northern Ghana</a:t>
              </a:r>
              <a:endParaRPr kumimoji="0" lang="zh-CN" altLang="en-US" sz="2400" b="1" i="0" u="none" strike="noStrike" kern="1200" cap="none" spc="0" normalizeH="0" baseline="0" noProof="0" dirty="0">
                <a:solidFill>
                  <a:schemeClr val="tx1"/>
                </a:solidFill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7122340" y="1942739"/>
              <a:ext cx="4041530" cy="1175333"/>
            </a:xfrm>
            <a:prstGeom prst="roundRect">
              <a:avLst>
                <a:gd name="adj" fmla="val 7400"/>
              </a:avLst>
            </a:pr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bg1">
                  <a:lumMod val="6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266010" y="2067470"/>
              <a:ext cx="2000863" cy="369332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1600" b="1" dirty="0">
                  <a:solidFill>
                    <a:schemeClr val="bg2">
                      <a:lumMod val="10000"/>
                    </a:schemeClr>
                  </a:solidFill>
                </a:rPr>
                <a:t>Cultivated land desertification</a:t>
              </a:r>
              <a:endParaRPr lang="zh-CN" altLang="en-US" sz="16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266340" y="2453035"/>
              <a:ext cx="3091180" cy="533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913765">
                <a:lnSpc>
                  <a:spcPct val="120000"/>
                </a:lnSpc>
                <a:buSzPct val="25000"/>
                <a:defRPr/>
              </a:pP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Land degradation reduces the yield of farmland and threatens food supplies.</a:t>
              </a:r>
              <a:endParaRPr lang="zh-CN" altLang="en-US" sz="1200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7122340" y="3451317"/>
              <a:ext cx="4041530" cy="1175333"/>
            </a:xfrm>
            <a:prstGeom prst="roundRect">
              <a:avLst>
                <a:gd name="adj" fmla="val 7400"/>
              </a:avLst>
            </a:pr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bg1">
                  <a:lumMod val="6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266340" y="3606195"/>
              <a:ext cx="2000885" cy="344805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1600" b="1" dirty="0">
                  <a:solidFill>
                    <a:schemeClr val="bg2">
                      <a:lumMod val="10000"/>
                    </a:schemeClr>
                  </a:solidFill>
                </a:rPr>
                <a:t>land desertification</a:t>
              </a:r>
              <a:endParaRPr lang="zh-CN" altLang="en-US" sz="16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7266340" y="3961795"/>
              <a:ext cx="3090545" cy="533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913765">
                <a:lnSpc>
                  <a:spcPct val="120000"/>
                </a:lnSpc>
                <a:buSzPct val="25000"/>
                <a:defRPr/>
              </a:pP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Desertification has a serious impact on agricultural production.</a:t>
              </a:r>
              <a:endParaRPr lang="zh-CN" altLang="en-US" sz="1200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7122340" y="4995982"/>
              <a:ext cx="4041530" cy="1175333"/>
            </a:xfrm>
            <a:prstGeom prst="roundRect">
              <a:avLst>
                <a:gd name="adj" fmla="val 7400"/>
              </a:avLst>
            </a:pr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bg1">
                  <a:lumMod val="6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266010" y="5120713"/>
              <a:ext cx="2000863" cy="369332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1600" b="1" dirty="0">
                  <a:solidFill>
                    <a:schemeClr val="bg2">
                      <a:lumMod val="10000"/>
                    </a:schemeClr>
                  </a:solidFill>
                </a:rPr>
                <a:t>land pollution</a:t>
              </a:r>
              <a:endParaRPr lang="zh-CN" altLang="en-US" sz="16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265705" y="5490240"/>
              <a:ext cx="3091180" cy="533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913765">
                <a:lnSpc>
                  <a:spcPct val="120000"/>
                </a:lnSpc>
                <a:buSzPct val="25000"/>
                <a:defRPr/>
              </a:pP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Soil pollution has a negative impact on crop growth and human health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.</a:t>
              </a:r>
              <a:endParaRPr lang="en-US" altLang="zh-CN" sz="1200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0219764" y="1945557"/>
              <a:ext cx="892251" cy="7648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accent1"/>
                  </a:solidFill>
                </a:rPr>
                <a:t>01</a:t>
              </a:r>
              <a:endParaRPr lang="en-US" altLang="zh-CN" sz="4400" b="1" dirty="0">
                <a:solidFill>
                  <a:schemeClr val="accent1"/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0219764" y="3436372"/>
              <a:ext cx="89225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accent3"/>
                  </a:solidFill>
                </a:rPr>
                <a:t>02</a:t>
              </a:r>
              <a:endParaRPr lang="en-US" altLang="zh-CN" sz="4400" b="1" dirty="0">
                <a:solidFill>
                  <a:schemeClr val="accent3"/>
                </a:solidFill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0219764" y="4995982"/>
              <a:ext cx="892251" cy="7648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accent4"/>
                  </a:solidFill>
                </a:rPr>
                <a:t>03</a:t>
              </a:r>
              <a:endParaRPr lang="en-US" altLang="zh-CN" sz="4400" b="1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36" name="Title 35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/>
              <a:t>land deterioration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94715" y="2320925"/>
            <a:ext cx="5681980" cy="378904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1719942" y="1391556"/>
            <a:ext cx="8948887" cy="4429835"/>
            <a:chOff x="1719942" y="1391556"/>
            <a:chExt cx="8948887" cy="4429835"/>
          </a:xfrm>
        </p:grpSpPr>
        <p:sp>
          <p:nvSpPr>
            <p:cNvPr id="3" name="文本框 2"/>
            <p:cNvSpPr txBox="1"/>
            <p:nvPr/>
          </p:nvSpPr>
          <p:spPr>
            <a:xfrm>
              <a:off x="1719942" y="1391556"/>
              <a:ext cx="4642729" cy="8299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solidFill>
                    <a:schemeClr val="tx1"/>
                  </a:solidFill>
                </a:rPr>
                <a:t>The problem of environmental protection cannot be ignored</a:t>
              </a:r>
              <a:endParaRPr kumimoji="0" lang="zh-CN" altLang="en-US" sz="2400" b="1" i="0" u="none" strike="noStrike" kern="1200" cap="none" spc="0" normalizeH="0" baseline="0" noProof="0" dirty="0">
                <a:solidFill>
                  <a:schemeClr val="tx1"/>
                </a:solidFill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6643916" y="2496457"/>
              <a:ext cx="762000" cy="762000"/>
              <a:chOff x="6643916" y="2496457"/>
              <a:chExt cx="762000" cy="762000"/>
            </a:xfrm>
          </p:grpSpPr>
          <p:sp>
            <p:nvSpPr>
              <p:cNvPr id="4" name="圆角矩形 3"/>
              <p:cNvSpPr/>
              <p:nvPr/>
            </p:nvSpPr>
            <p:spPr>
              <a:xfrm>
                <a:off x="6643916" y="2496457"/>
                <a:ext cx="762000" cy="762000"/>
              </a:xfrm>
              <a:prstGeom prst="roundRect">
                <a:avLst>
                  <a:gd name="adj" fmla="val 6500"/>
                </a:avLst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1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endParaRPr lang="zh-CN" altLang="en-US" sz="16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" name="任意多边形 4"/>
              <p:cNvSpPr/>
              <p:nvPr/>
            </p:nvSpPr>
            <p:spPr bwMode="auto">
              <a:xfrm>
                <a:off x="6881891" y="2770189"/>
                <a:ext cx="286049" cy="214536"/>
              </a:xfrm>
              <a:custGeom>
                <a:avLst/>
                <a:gdLst>
                  <a:gd name="connsiteX0" fmla="*/ 505433 w 533400"/>
                  <a:gd name="connsiteY0" fmla="*/ 621 h 400050"/>
                  <a:gd name="connsiteX1" fmla="*/ 534008 w 533400"/>
                  <a:gd name="connsiteY1" fmla="*/ 29196 h 400050"/>
                  <a:gd name="connsiteX2" fmla="*/ 534008 w 533400"/>
                  <a:gd name="connsiteY2" fmla="*/ 372096 h 400050"/>
                  <a:gd name="connsiteX3" fmla="*/ 505433 w 533400"/>
                  <a:gd name="connsiteY3" fmla="*/ 400671 h 400050"/>
                  <a:gd name="connsiteX4" fmla="*/ 29183 w 533400"/>
                  <a:gd name="connsiteY4" fmla="*/ 400671 h 400050"/>
                  <a:gd name="connsiteX5" fmla="*/ 608 w 533400"/>
                  <a:gd name="connsiteY5" fmla="*/ 372096 h 400050"/>
                  <a:gd name="connsiteX6" fmla="*/ 608 w 533400"/>
                  <a:gd name="connsiteY6" fmla="*/ 29196 h 400050"/>
                  <a:gd name="connsiteX7" fmla="*/ 29183 w 533400"/>
                  <a:gd name="connsiteY7" fmla="*/ 621 h 400050"/>
                  <a:gd name="connsiteX8" fmla="*/ 505433 w 533400"/>
                  <a:gd name="connsiteY8" fmla="*/ 621 h 400050"/>
                  <a:gd name="connsiteX9" fmla="*/ 391419 w 533400"/>
                  <a:gd name="connsiteY9" fmla="*/ 198646 h 400050"/>
                  <a:gd name="connsiteX10" fmla="*/ 351414 w 533400"/>
                  <a:gd name="connsiteY10" fmla="*/ 204170 h 400050"/>
                  <a:gd name="connsiteX11" fmla="*/ 351414 w 533400"/>
                  <a:gd name="connsiteY11" fmla="*/ 204170 h 400050"/>
                  <a:gd name="connsiteX12" fmla="*/ 267118 w 533400"/>
                  <a:gd name="connsiteY12" fmla="*/ 315613 h 400050"/>
                  <a:gd name="connsiteX13" fmla="*/ 264641 w 533400"/>
                  <a:gd name="connsiteY13" fmla="*/ 318470 h 400050"/>
                  <a:gd name="connsiteX14" fmla="*/ 224255 w 533400"/>
                  <a:gd name="connsiteY14" fmla="*/ 318756 h 400050"/>
                  <a:gd name="connsiteX15" fmla="*/ 224255 w 533400"/>
                  <a:gd name="connsiteY15" fmla="*/ 318756 h 400050"/>
                  <a:gd name="connsiteX16" fmla="*/ 162152 w 533400"/>
                  <a:gd name="connsiteY16" fmla="*/ 257415 h 400050"/>
                  <a:gd name="connsiteX17" fmla="*/ 160247 w 533400"/>
                  <a:gd name="connsiteY17" fmla="*/ 255701 h 400050"/>
                  <a:gd name="connsiteX18" fmla="*/ 120052 w 533400"/>
                  <a:gd name="connsiteY18" fmla="*/ 259606 h 400050"/>
                  <a:gd name="connsiteX19" fmla="*/ 120052 w 533400"/>
                  <a:gd name="connsiteY19" fmla="*/ 259606 h 400050"/>
                  <a:gd name="connsiteX20" fmla="*/ 32517 w 533400"/>
                  <a:gd name="connsiteY20" fmla="*/ 366095 h 400050"/>
                  <a:gd name="connsiteX21" fmla="*/ 30326 w 533400"/>
                  <a:gd name="connsiteY21" fmla="*/ 372096 h 400050"/>
                  <a:gd name="connsiteX22" fmla="*/ 39851 w 533400"/>
                  <a:gd name="connsiteY22" fmla="*/ 381621 h 400050"/>
                  <a:gd name="connsiteX23" fmla="*/ 39851 w 533400"/>
                  <a:gd name="connsiteY23" fmla="*/ 381621 h 400050"/>
                  <a:gd name="connsiteX24" fmla="*/ 497242 w 533400"/>
                  <a:gd name="connsiteY24" fmla="*/ 381621 h 400050"/>
                  <a:gd name="connsiteX25" fmla="*/ 502480 w 533400"/>
                  <a:gd name="connsiteY25" fmla="*/ 380002 h 400050"/>
                  <a:gd name="connsiteX26" fmla="*/ 505147 w 533400"/>
                  <a:gd name="connsiteY26" fmla="*/ 366762 h 400050"/>
                  <a:gd name="connsiteX27" fmla="*/ 505147 w 533400"/>
                  <a:gd name="connsiteY27" fmla="*/ 366762 h 400050"/>
                  <a:gd name="connsiteX28" fmla="*/ 397991 w 533400"/>
                  <a:gd name="connsiteY28" fmla="*/ 205504 h 400050"/>
                  <a:gd name="connsiteX29" fmla="*/ 391419 w 533400"/>
                  <a:gd name="connsiteY29" fmla="*/ 198646 h 400050"/>
                  <a:gd name="connsiteX30" fmla="*/ 95858 w 533400"/>
                  <a:gd name="connsiteY30" fmla="*/ 57771 h 400050"/>
                  <a:gd name="connsiteX31" fmla="*/ 57758 w 533400"/>
                  <a:gd name="connsiteY31" fmla="*/ 95871 h 400050"/>
                  <a:gd name="connsiteX32" fmla="*/ 95858 w 533400"/>
                  <a:gd name="connsiteY32" fmla="*/ 133971 h 400050"/>
                  <a:gd name="connsiteX33" fmla="*/ 133958 w 533400"/>
                  <a:gd name="connsiteY33" fmla="*/ 95871 h 400050"/>
                  <a:gd name="connsiteX34" fmla="*/ 95858 w 533400"/>
                  <a:gd name="connsiteY34" fmla="*/ 57771 h 400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33400" h="400050">
                    <a:moveTo>
                      <a:pt x="505433" y="621"/>
                    </a:moveTo>
                    <a:cubicBezTo>
                      <a:pt x="521245" y="621"/>
                      <a:pt x="534008" y="13385"/>
                      <a:pt x="534008" y="29196"/>
                    </a:cubicBezTo>
                    <a:lnTo>
                      <a:pt x="534008" y="372096"/>
                    </a:lnTo>
                    <a:cubicBezTo>
                      <a:pt x="534008" y="387907"/>
                      <a:pt x="521245" y="400671"/>
                      <a:pt x="505433" y="400671"/>
                    </a:cubicBezTo>
                    <a:lnTo>
                      <a:pt x="29183" y="400671"/>
                    </a:lnTo>
                    <a:cubicBezTo>
                      <a:pt x="13371" y="400671"/>
                      <a:pt x="608" y="387907"/>
                      <a:pt x="608" y="372096"/>
                    </a:cubicBezTo>
                    <a:lnTo>
                      <a:pt x="608" y="29196"/>
                    </a:lnTo>
                    <a:cubicBezTo>
                      <a:pt x="608" y="13385"/>
                      <a:pt x="13371" y="621"/>
                      <a:pt x="29183" y="621"/>
                    </a:cubicBezTo>
                    <a:lnTo>
                      <a:pt x="505433" y="621"/>
                    </a:lnTo>
                    <a:close/>
                    <a:moveTo>
                      <a:pt x="391419" y="198646"/>
                    </a:moveTo>
                    <a:cubicBezTo>
                      <a:pt x="378846" y="189121"/>
                      <a:pt x="360939" y="191597"/>
                      <a:pt x="351414" y="204170"/>
                    </a:cubicBezTo>
                    <a:lnTo>
                      <a:pt x="351414" y="204170"/>
                    </a:lnTo>
                    <a:lnTo>
                      <a:pt x="267118" y="315613"/>
                    </a:lnTo>
                    <a:cubicBezTo>
                      <a:pt x="266355" y="316660"/>
                      <a:pt x="265498" y="317518"/>
                      <a:pt x="264641" y="318470"/>
                    </a:cubicBezTo>
                    <a:cubicBezTo>
                      <a:pt x="253592" y="329710"/>
                      <a:pt x="235495" y="329805"/>
                      <a:pt x="224255" y="318756"/>
                    </a:cubicBezTo>
                    <a:lnTo>
                      <a:pt x="224255" y="318756"/>
                    </a:lnTo>
                    <a:lnTo>
                      <a:pt x="162152" y="257415"/>
                    </a:lnTo>
                    <a:cubicBezTo>
                      <a:pt x="161485" y="256844"/>
                      <a:pt x="160914" y="256177"/>
                      <a:pt x="160247" y="255701"/>
                    </a:cubicBezTo>
                    <a:cubicBezTo>
                      <a:pt x="148055" y="245699"/>
                      <a:pt x="130053" y="247414"/>
                      <a:pt x="120052" y="259606"/>
                    </a:cubicBezTo>
                    <a:lnTo>
                      <a:pt x="120052" y="259606"/>
                    </a:lnTo>
                    <a:lnTo>
                      <a:pt x="32517" y="366095"/>
                    </a:lnTo>
                    <a:cubicBezTo>
                      <a:pt x="31088" y="367810"/>
                      <a:pt x="30326" y="369905"/>
                      <a:pt x="30326" y="372096"/>
                    </a:cubicBezTo>
                    <a:cubicBezTo>
                      <a:pt x="30326" y="377335"/>
                      <a:pt x="34612" y="381621"/>
                      <a:pt x="39851" y="381621"/>
                    </a:cubicBezTo>
                    <a:lnTo>
                      <a:pt x="39851" y="381621"/>
                    </a:lnTo>
                    <a:lnTo>
                      <a:pt x="497242" y="381621"/>
                    </a:lnTo>
                    <a:cubicBezTo>
                      <a:pt x="499146" y="381621"/>
                      <a:pt x="500956" y="381050"/>
                      <a:pt x="502480" y="380002"/>
                    </a:cubicBezTo>
                    <a:cubicBezTo>
                      <a:pt x="506862" y="377049"/>
                      <a:pt x="508005" y="371144"/>
                      <a:pt x="505147" y="366762"/>
                    </a:cubicBezTo>
                    <a:lnTo>
                      <a:pt x="505147" y="366762"/>
                    </a:lnTo>
                    <a:lnTo>
                      <a:pt x="397991" y="205504"/>
                    </a:lnTo>
                    <a:cubicBezTo>
                      <a:pt x="396181" y="202932"/>
                      <a:pt x="393990" y="200551"/>
                      <a:pt x="391419" y="198646"/>
                    </a:cubicBezTo>
                    <a:close/>
                    <a:moveTo>
                      <a:pt x="95858" y="57771"/>
                    </a:moveTo>
                    <a:cubicBezTo>
                      <a:pt x="74808" y="57771"/>
                      <a:pt x="57758" y="74821"/>
                      <a:pt x="57758" y="95871"/>
                    </a:cubicBezTo>
                    <a:cubicBezTo>
                      <a:pt x="57758" y="116921"/>
                      <a:pt x="74808" y="133971"/>
                      <a:pt x="95858" y="133971"/>
                    </a:cubicBezTo>
                    <a:cubicBezTo>
                      <a:pt x="116908" y="133971"/>
                      <a:pt x="133958" y="116921"/>
                      <a:pt x="133958" y="95871"/>
                    </a:cubicBezTo>
                    <a:cubicBezTo>
                      <a:pt x="133958" y="74821"/>
                      <a:pt x="116908" y="57771"/>
                      <a:pt x="95858" y="5777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6643916" y="3738335"/>
              <a:ext cx="762000" cy="762000"/>
              <a:chOff x="1669581" y="5003514"/>
              <a:chExt cx="762000" cy="762000"/>
            </a:xfrm>
          </p:grpSpPr>
          <p:sp>
            <p:nvSpPr>
              <p:cNvPr id="7" name="圆角矩形 6"/>
              <p:cNvSpPr/>
              <p:nvPr/>
            </p:nvSpPr>
            <p:spPr>
              <a:xfrm>
                <a:off x="1669581" y="5003514"/>
                <a:ext cx="762000" cy="762000"/>
              </a:xfrm>
              <a:prstGeom prst="roundRect">
                <a:avLst>
                  <a:gd name="adj" fmla="val 6500"/>
                </a:avLst>
              </a:prstGeom>
              <a:solidFill>
                <a:schemeClr val="accent5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5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endParaRPr lang="zh-CN" altLang="en-US" sz="16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8" name="任意多边形 7"/>
              <p:cNvSpPr/>
              <p:nvPr/>
            </p:nvSpPr>
            <p:spPr bwMode="auto">
              <a:xfrm>
                <a:off x="1907556" y="5234005"/>
                <a:ext cx="274609" cy="301015"/>
              </a:xfrm>
              <a:custGeom>
                <a:avLst/>
                <a:gdLst>
                  <a:gd name="connsiteX0" fmla="*/ 248770 w 495300"/>
                  <a:gd name="connsiteY0" fmla="*/ 621 h 542925"/>
                  <a:gd name="connsiteX1" fmla="*/ 496420 w 495300"/>
                  <a:gd name="connsiteY1" fmla="*/ 248271 h 542925"/>
                  <a:gd name="connsiteX2" fmla="*/ 323827 w 495300"/>
                  <a:gd name="connsiteY2" fmla="*/ 484396 h 542925"/>
                  <a:gd name="connsiteX3" fmla="*/ 346973 w 495300"/>
                  <a:gd name="connsiteY3" fmla="*/ 524496 h 542925"/>
                  <a:gd name="connsiteX4" fmla="*/ 420220 w 495300"/>
                  <a:gd name="connsiteY4" fmla="*/ 524496 h 542925"/>
                  <a:gd name="connsiteX5" fmla="*/ 420220 w 495300"/>
                  <a:gd name="connsiteY5" fmla="*/ 543546 h 542925"/>
                  <a:gd name="connsiteX6" fmla="*/ 77320 w 495300"/>
                  <a:gd name="connsiteY6" fmla="*/ 543546 h 542925"/>
                  <a:gd name="connsiteX7" fmla="*/ 77320 w 495300"/>
                  <a:gd name="connsiteY7" fmla="*/ 524496 h 542925"/>
                  <a:gd name="connsiteX8" fmla="*/ 150567 w 495300"/>
                  <a:gd name="connsiteY8" fmla="*/ 524496 h 542925"/>
                  <a:gd name="connsiteX9" fmla="*/ 173713 w 495300"/>
                  <a:gd name="connsiteY9" fmla="*/ 484396 h 542925"/>
                  <a:gd name="connsiteX10" fmla="*/ 1120 w 495300"/>
                  <a:gd name="connsiteY10" fmla="*/ 248271 h 542925"/>
                  <a:gd name="connsiteX11" fmla="*/ 248770 w 495300"/>
                  <a:gd name="connsiteY11" fmla="*/ 621 h 542925"/>
                  <a:gd name="connsiteX12" fmla="*/ 192763 w 495300"/>
                  <a:gd name="connsiteY12" fmla="*/ 489539 h 542925"/>
                  <a:gd name="connsiteX13" fmla="*/ 172570 w 495300"/>
                  <a:gd name="connsiteY13" fmla="*/ 524496 h 542925"/>
                  <a:gd name="connsiteX14" fmla="*/ 324970 w 495300"/>
                  <a:gd name="connsiteY14" fmla="*/ 524496 h 542925"/>
                  <a:gd name="connsiteX15" fmla="*/ 304777 w 495300"/>
                  <a:gd name="connsiteY15" fmla="*/ 489539 h 542925"/>
                  <a:gd name="connsiteX16" fmla="*/ 248770 w 495300"/>
                  <a:gd name="connsiteY16" fmla="*/ 495921 h 542925"/>
                  <a:gd name="connsiteX17" fmla="*/ 192763 w 495300"/>
                  <a:gd name="connsiteY17" fmla="*/ 489539 h 542925"/>
                  <a:gd name="connsiteX18" fmla="*/ 248770 w 495300"/>
                  <a:gd name="connsiteY18" fmla="*/ 143496 h 542925"/>
                  <a:gd name="connsiteX19" fmla="*/ 143995 w 495300"/>
                  <a:gd name="connsiteY19" fmla="*/ 248271 h 542925"/>
                  <a:gd name="connsiteX20" fmla="*/ 248770 w 495300"/>
                  <a:gd name="connsiteY20" fmla="*/ 353046 h 542925"/>
                  <a:gd name="connsiteX21" fmla="*/ 353545 w 495300"/>
                  <a:gd name="connsiteY21" fmla="*/ 248271 h 542925"/>
                  <a:gd name="connsiteX22" fmla="*/ 248770 w 495300"/>
                  <a:gd name="connsiteY22" fmla="*/ 143496 h 542925"/>
                  <a:gd name="connsiteX23" fmla="*/ 367833 w 495300"/>
                  <a:gd name="connsiteY23" fmla="*/ 114921 h 542925"/>
                  <a:gd name="connsiteX24" fmla="*/ 353545 w 495300"/>
                  <a:gd name="connsiteY24" fmla="*/ 129209 h 542925"/>
                  <a:gd name="connsiteX25" fmla="*/ 367833 w 495300"/>
                  <a:gd name="connsiteY25" fmla="*/ 143496 h 542925"/>
                  <a:gd name="connsiteX26" fmla="*/ 382120 w 495300"/>
                  <a:gd name="connsiteY26" fmla="*/ 129209 h 542925"/>
                  <a:gd name="connsiteX27" fmla="*/ 367833 w 495300"/>
                  <a:gd name="connsiteY27" fmla="*/ 114921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95300" h="542925">
                    <a:moveTo>
                      <a:pt x="248770" y="621"/>
                    </a:moveTo>
                    <a:cubicBezTo>
                      <a:pt x="385549" y="621"/>
                      <a:pt x="496420" y="111492"/>
                      <a:pt x="496420" y="248271"/>
                    </a:cubicBezTo>
                    <a:cubicBezTo>
                      <a:pt x="496420" y="358856"/>
                      <a:pt x="423935" y="452582"/>
                      <a:pt x="323827" y="484396"/>
                    </a:cubicBezTo>
                    <a:lnTo>
                      <a:pt x="346973" y="524496"/>
                    </a:lnTo>
                    <a:lnTo>
                      <a:pt x="420220" y="524496"/>
                    </a:lnTo>
                    <a:lnTo>
                      <a:pt x="420220" y="543546"/>
                    </a:lnTo>
                    <a:lnTo>
                      <a:pt x="77320" y="543546"/>
                    </a:lnTo>
                    <a:lnTo>
                      <a:pt x="77320" y="524496"/>
                    </a:lnTo>
                    <a:lnTo>
                      <a:pt x="150567" y="524496"/>
                    </a:lnTo>
                    <a:lnTo>
                      <a:pt x="173713" y="484396"/>
                    </a:lnTo>
                    <a:cubicBezTo>
                      <a:pt x="73605" y="452582"/>
                      <a:pt x="1120" y="358856"/>
                      <a:pt x="1120" y="248271"/>
                    </a:cubicBezTo>
                    <a:cubicBezTo>
                      <a:pt x="1120" y="111492"/>
                      <a:pt x="111991" y="621"/>
                      <a:pt x="248770" y="621"/>
                    </a:cubicBezTo>
                    <a:close/>
                    <a:moveTo>
                      <a:pt x="192763" y="489539"/>
                    </a:moveTo>
                    <a:lnTo>
                      <a:pt x="172570" y="524496"/>
                    </a:lnTo>
                    <a:lnTo>
                      <a:pt x="324970" y="524496"/>
                    </a:lnTo>
                    <a:lnTo>
                      <a:pt x="304777" y="489539"/>
                    </a:lnTo>
                    <a:cubicBezTo>
                      <a:pt x="286775" y="493730"/>
                      <a:pt x="268010" y="495921"/>
                      <a:pt x="248770" y="495921"/>
                    </a:cubicBezTo>
                    <a:cubicBezTo>
                      <a:pt x="229530" y="495921"/>
                      <a:pt x="210765" y="493730"/>
                      <a:pt x="192763" y="489539"/>
                    </a:cubicBezTo>
                    <a:close/>
                    <a:moveTo>
                      <a:pt x="248770" y="143496"/>
                    </a:moveTo>
                    <a:cubicBezTo>
                      <a:pt x="190858" y="143496"/>
                      <a:pt x="143995" y="190359"/>
                      <a:pt x="143995" y="248271"/>
                    </a:cubicBezTo>
                    <a:cubicBezTo>
                      <a:pt x="143995" y="306183"/>
                      <a:pt x="190858" y="353046"/>
                      <a:pt x="248770" y="353046"/>
                    </a:cubicBezTo>
                    <a:cubicBezTo>
                      <a:pt x="306682" y="353046"/>
                      <a:pt x="353545" y="306183"/>
                      <a:pt x="353545" y="248271"/>
                    </a:cubicBezTo>
                    <a:cubicBezTo>
                      <a:pt x="353545" y="190359"/>
                      <a:pt x="306682" y="143496"/>
                      <a:pt x="248770" y="143496"/>
                    </a:cubicBezTo>
                    <a:close/>
                    <a:moveTo>
                      <a:pt x="367833" y="114921"/>
                    </a:moveTo>
                    <a:cubicBezTo>
                      <a:pt x="359927" y="114921"/>
                      <a:pt x="353545" y="121303"/>
                      <a:pt x="353545" y="129209"/>
                    </a:cubicBezTo>
                    <a:cubicBezTo>
                      <a:pt x="353545" y="137114"/>
                      <a:pt x="359927" y="143496"/>
                      <a:pt x="367833" y="143496"/>
                    </a:cubicBezTo>
                    <a:cubicBezTo>
                      <a:pt x="375738" y="143496"/>
                      <a:pt x="382120" y="137114"/>
                      <a:pt x="382120" y="129209"/>
                    </a:cubicBezTo>
                    <a:cubicBezTo>
                      <a:pt x="382120" y="121303"/>
                      <a:pt x="375738" y="114921"/>
                      <a:pt x="367833" y="11492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6643916" y="4980214"/>
              <a:ext cx="762000" cy="762000"/>
              <a:chOff x="6851292" y="3695700"/>
              <a:chExt cx="762000" cy="762000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6851292" y="3695700"/>
                <a:ext cx="762000" cy="762000"/>
              </a:xfrm>
              <a:prstGeom prst="roundRect">
                <a:avLst>
                  <a:gd name="adj" fmla="val 6500"/>
                </a:avLst>
              </a:prstGeom>
              <a:solidFill>
                <a:schemeClr val="accent2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2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endParaRPr lang="zh-CN" altLang="en-US" sz="16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1" name="任意多边形 10"/>
              <p:cNvSpPr/>
              <p:nvPr/>
            </p:nvSpPr>
            <p:spPr>
              <a:xfrm>
                <a:off x="7094835" y="3944268"/>
                <a:ext cx="269680" cy="264863"/>
              </a:xfrm>
              <a:custGeom>
                <a:avLst/>
                <a:gdLst>
                  <a:gd name="connsiteX0" fmla="*/ 343764 w 533400"/>
                  <a:gd name="connsiteY0" fmla="*/ 276846 h 523875"/>
                  <a:gd name="connsiteX1" fmla="*/ 372339 w 533400"/>
                  <a:gd name="connsiteY1" fmla="*/ 305421 h 523875"/>
                  <a:gd name="connsiteX2" fmla="*/ 372339 w 533400"/>
                  <a:gd name="connsiteY2" fmla="*/ 495921 h 523875"/>
                  <a:gd name="connsiteX3" fmla="*/ 343764 w 533400"/>
                  <a:gd name="connsiteY3" fmla="*/ 524496 h 523875"/>
                  <a:gd name="connsiteX4" fmla="*/ 191364 w 533400"/>
                  <a:gd name="connsiteY4" fmla="*/ 524496 h 523875"/>
                  <a:gd name="connsiteX5" fmla="*/ 162789 w 533400"/>
                  <a:gd name="connsiteY5" fmla="*/ 495921 h 523875"/>
                  <a:gd name="connsiteX6" fmla="*/ 162789 w 533400"/>
                  <a:gd name="connsiteY6" fmla="*/ 305421 h 523875"/>
                  <a:gd name="connsiteX7" fmla="*/ 191364 w 533400"/>
                  <a:gd name="connsiteY7" fmla="*/ 276846 h 523875"/>
                  <a:gd name="connsiteX8" fmla="*/ 343764 w 533400"/>
                  <a:gd name="connsiteY8" fmla="*/ 276846 h 523875"/>
                  <a:gd name="connsiteX9" fmla="*/ 143739 w 533400"/>
                  <a:gd name="connsiteY9" fmla="*/ 114921 h 523875"/>
                  <a:gd name="connsiteX10" fmla="*/ 179934 w 533400"/>
                  <a:gd name="connsiteY10" fmla="*/ 153021 h 523875"/>
                  <a:gd name="connsiteX11" fmla="*/ 181839 w 533400"/>
                  <a:gd name="connsiteY11" fmla="*/ 153021 h 523875"/>
                  <a:gd name="connsiteX12" fmla="*/ 353289 w 533400"/>
                  <a:gd name="connsiteY12" fmla="*/ 153021 h 523875"/>
                  <a:gd name="connsiteX13" fmla="*/ 391389 w 533400"/>
                  <a:gd name="connsiteY13" fmla="*/ 116826 h 523875"/>
                  <a:gd name="connsiteX14" fmla="*/ 391389 w 533400"/>
                  <a:gd name="connsiteY14" fmla="*/ 114921 h 523875"/>
                  <a:gd name="connsiteX15" fmla="*/ 505689 w 533400"/>
                  <a:gd name="connsiteY15" fmla="*/ 114921 h 523875"/>
                  <a:gd name="connsiteX16" fmla="*/ 534264 w 533400"/>
                  <a:gd name="connsiteY16" fmla="*/ 143496 h 523875"/>
                  <a:gd name="connsiteX17" fmla="*/ 534264 w 533400"/>
                  <a:gd name="connsiteY17" fmla="*/ 381621 h 523875"/>
                  <a:gd name="connsiteX18" fmla="*/ 505689 w 533400"/>
                  <a:gd name="connsiteY18" fmla="*/ 410196 h 523875"/>
                  <a:gd name="connsiteX19" fmla="*/ 391389 w 533400"/>
                  <a:gd name="connsiteY19" fmla="*/ 410196 h 523875"/>
                  <a:gd name="connsiteX20" fmla="*/ 391389 w 533400"/>
                  <a:gd name="connsiteY20" fmla="*/ 295896 h 523875"/>
                  <a:gd name="connsiteX21" fmla="*/ 355194 w 533400"/>
                  <a:gd name="connsiteY21" fmla="*/ 257796 h 523875"/>
                  <a:gd name="connsiteX22" fmla="*/ 353289 w 533400"/>
                  <a:gd name="connsiteY22" fmla="*/ 257796 h 523875"/>
                  <a:gd name="connsiteX23" fmla="*/ 181839 w 533400"/>
                  <a:gd name="connsiteY23" fmla="*/ 257796 h 523875"/>
                  <a:gd name="connsiteX24" fmla="*/ 143739 w 533400"/>
                  <a:gd name="connsiteY24" fmla="*/ 293991 h 523875"/>
                  <a:gd name="connsiteX25" fmla="*/ 143739 w 533400"/>
                  <a:gd name="connsiteY25" fmla="*/ 295896 h 523875"/>
                  <a:gd name="connsiteX26" fmla="*/ 143739 w 533400"/>
                  <a:gd name="connsiteY26" fmla="*/ 410196 h 523875"/>
                  <a:gd name="connsiteX27" fmla="*/ 29439 w 533400"/>
                  <a:gd name="connsiteY27" fmla="*/ 410196 h 523875"/>
                  <a:gd name="connsiteX28" fmla="*/ 864 w 533400"/>
                  <a:gd name="connsiteY28" fmla="*/ 381621 h 523875"/>
                  <a:gd name="connsiteX29" fmla="*/ 864 w 533400"/>
                  <a:gd name="connsiteY29" fmla="*/ 201408 h 523875"/>
                  <a:gd name="connsiteX30" fmla="*/ 11151 w 533400"/>
                  <a:gd name="connsiteY30" fmla="*/ 175405 h 523875"/>
                  <a:gd name="connsiteX31" fmla="*/ 56300 w 533400"/>
                  <a:gd name="connsiteY31" fmla="*/ 127018 h 523875"/>
                  <a:gd name="connsiteX32" fmla="*/ 84112 w 533400"/>
                  <a:gd name="connsiteY32" fmla="*/ 114921 h 523875"/>
                  <a:gd name="connsiteX33" fmla="*/ 143739 w 533400"/>
                  <a:gd name="connsiteY33" fmla="*/ 114921 h 523875"/>
                  <a:gd name="connsiteX34" fmla="*/ 462827 w 533400"/>
                  <a:gd name="connsiteY34" fmla="*/ 172071 h 523875"/>
                  <a:gd name="connsiteX35" fmla="*/ 448539 w 533400"/>
                  <a:gd name="connsiteY35" fmla="*/ 186359 h 523875"/>
                  <a:gd name="connsiteX36" fmla="*/ 462827 w 533400"/>
                  <a:gd name="connsiteY36" fmla="*/ 200646 h 523875"/>
                  <a:gd name="connsiteX37" fmla="*/ 477114 w 533400"/>
                  <a:gd name="connsiteY37" fmla="*/ 186359 h 523875"/>
                  <a:gd name="connsiteX38" fmla="*/ 462827 w 533400"/>
                  <a:gd name="connsiteY38" fmla="*/ 172071 h 523875"/>
                  <a:gd name="connsiteX39" fmla="*/ 343764 w 533400"/>
                  <a:gd name="connsiteY39" fmla="*/ 621 h 523875"/>
                  <a:gd name="connsiteX40" fmla="*/ 372339 w 533400"/>
                  <a:gd name="connsiteY40" fmla="*/ 29196 h 523875"/>
                  <a:gd name="connsiteX41" fmla="*/ 372339 w 533400"/>
                  <a:gd name="connsiteY41" fmla="*/ 105396 h 523875"/>
                  <a:gd name="connsiteX42" fmla="*/ 343764 w 533400"/>
                  <a:gd name="connsiteY42" fmla="*/ 133971 h 523875"/>
                  <a:gd name="connsiteX43" fmla="*/ 191364 w 533400"/>
                  <a:gd name="connsiteY43" fmla="*/ 133971 h 523875"/>
                  <a:gd name="connsiteX44" fmla="*/ 162789 w 533400"/>
                  <a:gd name="connsiteY44" fmla="*/ 105396 h 523875"/>
                  <a:gd name="connsiteX45" fmla="*/ 162789 w 533400"/>
                  <a:gd name="connsiteY45" fmla="*/ 29196 h 523875"/>
                  <a:gd name="connsiteX46" fmla="*/ 191364 w 533400"/>
                  <a:gd name="connsiteY46" fmla="*/ 621 h 523875"/>
                  <a:gd name="connsiteX47" fmla="*/ 343764 w 533400"/>
                  <a:gd name="connsiteY47" fmla="*/ 621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33400" h="523875">
                    <a:moveTo>
                      <a:pt x="343764" y="276846"/>
                    </a:moveTo>
                    <a:cubicBezTo>
                      <a:pt x="359576" y="276846"/>
                      <a:pt x="372339" y="289610"/>
                      <a:pt x="372339" y="305421"/>
                    </a:cubicBezTo>
                    <a:lnTo>
                      <a:pt x="372339" y="495921"/>
                    </a:lnTo>
                    <a:cubicBezTo>
                      <a:pt x="372339" y="511732"/>
                      <a:pt x="359576" y="524496"/>
                      <a:pt x="343764" y="524496"/>
                    </a:cubicBezTo>
                    <a:lnTo>
                      <a:pt x="191364" y="524496"/>
                    </a:lnTo>
                    <a:cubicBezTo>
                      <a:pt x="175552" y="524496"/>
                      <a:pt x="162789" y="511732"/>
                      <a:pt x="162789" y="495921"/>
                    </a:cubicBezTo>
                    <a:lnTo>
                      <a:pt x="162789" y="305421"/>
                    </a:lnTo>
                    <a:cubicBezTo>
                      <a:pt x="162789" y="289610"/>
                      <a:pt x="175552" y="276846"/>
                      <a:pt x="191364" y="276846"/>
                    </a:cubicBezTo>
                    <a:lnTo>
                      <a:pt x="343764" y="276846"/>
                    </a:lnTo>
                    <a:close/>
                    <a:moveTo>
                      <a:pt x="143739" y="114921"/>
                    </a:moveTo>
                    <a:cubicBezTo>
                      <a:pt x="143739" y="135305"/>
                      <a:pt x="159741" y="151973"/>
                      <a:pt x="179934" y="153021"/>
                    </a:cubicBezTo>
                    <a:lnTo>
                      <a:pt x="181839" y="153021"/>
                    </a:lnTo>
                    <a:lnTo>
                      <a:pt x="353289" y="153021"/>
                    </a:lnTo>
                    <a:cubicBezTo>
                      <a:pt x="373673" y="153021"/>
                      <a:pt x="390341" y="137019"/>
                      <a:pt x="391389" y="116826"/>
                    </a:cubicBezTo>
                    <a:lnTo>
                      <a:pt x="391389" y="114921"/>
                    </a:lnTo>
                    <a:lnTo>
                      <a:pt x="505689" y="114921"/>
                    </a:lnTo>
                    <a:cubicBezTo>
                      <a:pt x="521501" y="114921"/>
                      <a:pt x="534264" y="127685"/>
                      <a:pt x="534264" y="143496"/>
                    </a:cubicBezTo>
                    <a:lnTo>
                      <a:pt x="534264" y="381621"/>
                    </a:lnTo>
                    <a:cubicBezTo>
                      <a:pt x="534264" y="397432"/>
                      <a:pt x="521501" y="410196"/>
                      <a:pt x="505689" y="410196"/>
                    </a:cubicBezTo>
                    <a:lnTo>
                      <a:pt x="391389" y="410196"/>
                    </a:lnTo>
                    <a:lnTo>
                      <a:pt x="391389" y="295896"/>
                    </a:lnTo>
                    <a:cubicBezTo>
                      <a:pt x="391389" y="275512"/>
                      <a:pt x="375387" y="258844"/>
                      <a:pt x="355194" y="257796"/>
                    </a:cubicBezTo>
                    <a:lnTo>
                      <a:pt x="353289" y="257796"/>
                    </a:lnTo>
                    <a:lnTo>
                      <a:pt x="181839" y="257796"/>
                    </a:lnTo>
                    <a:cubicBezTo>
                      <a:pt x="161455" y="257796"/>
                      <a:pt x="144787" y="273798"/>
                      <a:pt x="143739" y="293991"/>
                    </a:cubicBezTo>
                    <a:lnTo>
                      <a:pt x="143739" y="295896"/>
                    </a:lnTo>
                    <a:lnTo>
                      <a:pt x="143739" y="410196"/>
                    </a:lnTo>
                    <a:lnTo>
                      <a:pt x="29439" y="410196"/>
                    </a:lnTo>
                    <a:cubicBezTo>
                      <a:pt x="13627" y="410196"/>
                      <a:pt x="864" y="397432"/>
                      <a:pt x="864" y="381621"/>
                    </a:cubicBezTo>
                    <a:lnTo>
                      <a:pt x="864" y="201408"/>
                    </a:lnTo>
                    <a:cubicBezTo>
                      <a:pt x="864" y="191788"/>
                      <a:pt x="4484" y="182454"/>
                      <a:pt x="11151" y="175405"/>
                    </a:cubicBezTo>
                    <a:lnTo>
                      <a:pt x="56300" y="127018"/>
                    </a:lnTo>
                    <a:cubicBezTo>
                      <a:pt x="63538" y="119303"/>
                      <a:pt x="73635" y="114921"/>
                      <a:pt x="84112" y="114921"/>
                    </a:cubicBezTo>
                    <a:lnTo>
                      <a:pt x="143739" y="114921"/>
                    </a:lnTo>
                    <a:close/>
                    <a:moveTo>
                      <a:pt x="462827" y="172071"/>
                    </a:moveTo>
                    <a:cubicBezTo>
                      <a:pt x="454921" y="172071"/>
                      <a:pt x="448539" y="178453"/>
                      <a:pt x="448539" y="186359"/>
                    </a:cubicBezTo>
                    <a:cubicBezTo>
                      <a:pt x="448539" y="194264"/>
                      <a:pt x="454921" y="200646"/>
                      <a:pt x="462827" y="200646"/>
                    </a:cubicBezTo>
                    <a:cubicBezTo>
                      <a:pt x="470732" y="200646"/>
                      <a:pt x="477114" y="194264"/>
                      <a:pt x="477114" y="186359"/>
                    </a:cubicBezTo>
                    <a:cubicBezTo>
                      <a:pt x="477114" y="178453"/>
                      <a:pt x="470732" y="172071"/>
                      <a:pt x="462827" y="172071"/>
                    </a:cubicBezTo>
                    <a:close/>
                    <a:moveTo>
                      <a:pt x="343764" y="621"/>
                    </a:moveTo>
                    <a:cubicBezTo>
                      <a:pt x="359576" y="621"/>
                      <a:pt x="372339" y="13385"/>
                      <a:pt x="372339" y="29196"/>
                    </a:cubicBezTo>
                    <a:lnTo>
                      <a:pt x="372339" y="105396"/>
                    </a:lnTo>
                    <a:cubicBezTo>
                      <a:pt x="372339" y="121207"/>
                      <a:pt x="359576" y="133971"/>
                      <a:pt x="343764" y="133971"/>
                    </a:cubicBezTo>
                    <a:lnTo>
                      <a:pt x="191364" y="133971"/>
                    </a:lnTo>
                    <a:cubicBezTo>
                      <a:pt x="175552" y="133971"/>
                      <a:pt x="162789" y="121207"/>
                      <a:pt x="162789" y="105396"/>
                    </a:cubicBezTo>
                    <a:lnTo>
                      <a:pt x="162789" y="29196"/>
                    </a:lnTo>
                    <a:cubicBezTo>
                      <a:pt x="162789" y="13385"/>
                      <a:pt x="175552" y="621"/>
                      <a:pt x="191364" y="621"/>
                    </a:cubicBezTo>
                    <a:lnTo>
                      <a:pt x="343764" y="621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7760006" y="2803268"/>
              <a:ext cx="2908823" cy="53340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sz="1200" dirty="0"/>
                <a:t>Emissions from factories and vehicles have a serious impact on air quality.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760006" y="2495491"/>
              <a:ext cx="2109837" cy="307777"/>
            </a:xfrm>
            <a:prstGeom prst="rect">
              <a:avLst/>
            </a:prstGeom>
            <a:noFill/>
          </p:spPr>
          <p:txBody>
            <a:bodyPr wrap="none" rtlCol="0" anchor="b">
              <a:normAutofit fontScale="92500" lnSpcReduction="20000"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1600" b="1" dirty="0">
                  <a:solidFill>
                    <a:schemeClr val="accent1"/>
                  </a:solidFill>
                </a:rPr>
                <a:t>air pollution</a:t>
              </a:r>
              <a:endParaRPr lang="zh-CN" altLang="en-US" sz="1600" b="1" dirty="0">
                <a:solidFill>
                  <a:schemeClr val="accent1"/>
                </a:solidFill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760006" y="4046112"/>
              <a:ext cx="2908823" cy="75501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sz="1200" dirty="0"/>
                <a:t>Industrial wastewater and agricultural fertilizer flow into water bodies, threatening water resources security</a:t>
              </a:r>
              <a:r>
                <a:rPr lang="en-US" altLang="zh-CN" sz="1200" dirty="0"/>
                <a:t>.</a:t>
              </a:r>
              <a:endParaRPr lang="en-US" altLang="zh-CN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760006" y="3738335"/>
              <a:ext cx="2109837" cy="307777"/>
            </a:xfrm>
            <a:prstGeom prst="rect">
              <a:avLst/>
            </a:prstGeom>
            <a:noFill/>
          </p:spPr>
          <p:txBody>
            <a:bodyPr wrap="none" rtlCol="0" anchor="b">
              <a:normAutofit fontScale="92500" lnSpcReduction="20000"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1600" b="1" dirty="0">
                  <a:solidFill>
                    <a:schemeClr val="accent5"/>
                  </a:solidFill>
                </a:rPr>
                <a:t>water pollution</a:t>
              </a:r>
              <a:endParaRPr lang="zh-CN" altLang="en-US" sz="1600" b="1" dirty="0">
                <a:solidFill>
                  <a:schemeClr val="accent5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760006" y="5287991"/>
              <a:ext cx="2908823" cy="53340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sz="1200" dirty="0"/>
                <a:t>Industrial waste and pesticide residues cause soil quality to deteriorate</a:t>
              </a:r>
              <a:endParaRPr lang="zh-CN" altLang="en-US" sz="1200" dirty="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760006" y="4980214"/>
              <a:ext cx="2109837" cy="307777"/>
            </a:xfrm>
            <a:prstGeom prst="rect">
              <a:avLst/>
            </a:prstGeom>
            <a:noFill/>
          </p:spPr>
          <p:txBody>
            <a:bodyPr wrap="none" rtlCol="0" anchor="b">
              <a:normAutofit fontScale="92500" lnSpcReduction="20000"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1600" b="1" dirty="0">
                  <a:solidFill>
                    <a:schemeClr val="accent2"/>
                  </a:solidFill>
                </a:rPr>
                <a:t>land pollution</a:t>
              </a:r>
              <a:endParaRPr lang="zh-CN" altLang="en-US" sz="16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/>
              <a:t>The burning earth</a:t>
            </a:r>
            <a:endParaRPr lang="en-US" dirty="0"/>
          </a:p>
        </p:txBody>
      </p:sp>
      <p:pic>
        <p:nvPicPr>
          <p:cNvPr id="20" name="图片 1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633855" y="2495550"/>
            <a:ext cx="4475480" cy="324548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60400" y="3144520"/>
            <a:ext cx="9780270" cy="831215"/>
          </a:xfrm>
        </p:spPr>
        <p:txBody>
          <a:bodyPr wrap="square">
            <a:normAutofit/>
          </a:bodyPr>
          <a:lstStyle/>
          <a:p>
            <a:pPr lvl="0"/>
            <a:r>
              <a:rPr lang="en-US"/>
              <a:t>02.</a:t>
            </a:r>
            <a:r>
              <a:rPr kumimoji="1" lang="zh-CN" altLang="en-US" sz="3600" dirty="0">
                <a:solidFill>
                  <a:schemeClr val="accent1"/>
                </a:solidFill>
                <a:sym typeface="+mn-ea"/>
              </a:rPr>
              <a:t>Environmental</a:t>
            </a:r>
            <a:r>
              <a:rPr kumimoji="1" lang="en-US" altLang="zh-CN" sz="3600" dirty="0">
                <a:solidFill>
                  <a:schemeClr val="accent1"/>
                </a:solidFill>
                <a:sym typeface="+mn-ea"/>
              </a:rPr>
              <a:t> </a:t>
            </a:r>
            <a:r>
              <a:rPr kumimoji="1" lang="zh-CN" altLang="en-US" sz="3600" dirty="0">
                <a:solidFill>
                  <a:schemeClr val="accent1"/>
                </a:solidFill>
                <a:sym typeface="+mn-ea"/>
              </a:rPr>
              <a:t>perspectiv</a:t>
            </a:r>
            <a:r>
              <a:rPr kumimoji="1" lang="zh-CN" altLang="en-US" sz="4000" dirty="0">
                <a:solidFill>
                  <a:schemeClr val="accent1"/>
                </a:solidFill>
                <a:sym typeface="+mn-ea"/>
              </a:rPr>
              <a:t>e</a:t>
            </a:r>
            <a:endParaRPr lang="en-US" sz="400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"/>
          </p:nvPr>
        </p:nvSpPr>
        <p:spPr/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>
                <a:sym typeface="+mn-ea"/>
              </a:rPr>
              <a:t>Policy on environmental issues</a:t>
            </a:r>
            <a:endParaRPr kumimoji="1" lang="zh-CN" altLang="en-US" dirty="0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660400" y="0"/>
            <a:ext cx="8760460" cy="1028700"/>
          </a:xfrm>
        </p:spPr>
        <p:txBody>
          <a:bodyPr wrap="square">
            <a:normAutofit/>
          </a:bodyPr>
          <a:lstStyle/>
          <a:p>
            <a:pPr lvl="0"/>
            <a:r>
              <a:rPr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/>
                <a:sym typeface="+mn-ea"/>
              </a:rPr>
              <a:t>The government attaches great importance to environmental protection</a:t>
            </a:r>
            <a:endParaRPr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/>
              <a:sym typeface="+mn-ea"/>
            </a:endParaRPr>
          </a:p>
        </p:txBody>
      </p:sp>
      <p:pic>
        <p:nvPicPr>
          <p:cNvPr id="2" name="图片 1" descr="2901710836067_.pic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32130" y="1466215"/>
            <a:ext cx="10986770" cy="43618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674225" y="128270"/>
            <a:ext cx="2388870" cy="77216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OFFICEPLUS.TEMPLATE" val="001bb9b3-f01a-4ceb-9606-5a5905b776ef.pptx"/>
  <p:tag name="OFFICEPLUS.TAG" val="9e4641ec-8dc6-4050-900b-dadf5fdb9e4c"/>
  <p:tag name="OFFICEPLUS.OUTLINECONTENT" val="26495193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OFFICEPLUS.TEMPLATE" val="49309129-4b6a-4a29-ac16-a63e31664429.pptx"/>
  <p:tag name="OFFICEPLUS.TAG" val="9e4641ec-8dc6-4050-900b-dadf5fdb9e4c"/>
  <p:tag name="OFFICEPLUS.OUTLINECONTENT" val="26495194"/>
</p:tagLst>
</file>

<file path=ppt/tags/tag2.xml><?xml version="1.0" encoding="utf-8"?>
<p:tagLst xmlns:p="http://schemas.openxmlformats.org/presentationml/2006/main">
  <p:tag name="OFFICEPLUS.TAG" val="03a12446-4040-4dad-8d54-bb681f108928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OFFICEPLUS.TEMPLATE" val="1a65d110-7ea6-4c52-b730-0c3692e379fe.pptx"/>
  <p:tag name="OFFICEPLUS.TAG" val="9e4641ec-8dc6-4050-900b-dadf5fdb9e4c"/>
  <p:tag name="OFFICEPLUS.OUTLINECONTENT" val="26495196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OFFICEPLUS.TEMPLATE" val="4599b1e1-5f8c-4750-bf5a-8b10a1cbeaee.pptx"/>
  <p:tag name="OFFICEPLUS.TAG" val="9e4641ec-8dc6-4050-900b-dadf5fdb9e4c"/>
  <p:tag name="OFFICEPLUS.OUTLINECONTENT" val="26495195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OFFICEPLUS.TAG" val="43779941-ebb9-4272-ab0a-451395e9a0c0"/>
  <p:tag name="OFFICEPLUS.OUTLINESECTION" val="7487516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OFFICEPLUS.TEMPLATE" val="16566aca-c813-496f-a7ae-e7868cf7dca0.pptx"/>
  <p:tag name="OFFICEPLUS.TAG" val="9e4641ec-8dc6-4050-900b-dadf5fdb9e4c"/>
  <p:tag name="OFFICEPLUS.OUTLINECONTENT" val="26495197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OFFICEPLUS.TEMPLATE" val="87567d3f-b623-4eba-8152-64fed7a739ba.pptx"/>
  <p:tag name="OFFICEPLUS.TAG" val="9e4641ec-8dc6-4050-900b-dadf5fdb9e4c"/>
  <p:tag name="OFFICEPLUS.OUTLINECONTENT" val="26495199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OFFICEPLUS.TAG" val="43779941-ebb9-4272-ab0a-451395e9a0c0"/>
  <p:tag name="OFFICEPLUS.OUTLINESECTION" val="7487517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OFFICEPLUS.TEMPLATE" val="0bf86be1-92b9-40f9-822e-d664ebc51d19.pptx"/>
  <p:tag name="OFFICEPLUS.TAG" val="9e4641ec-8dc6-4050-900b-dadf5fdb9e4c"/>
  <p:tag name="OFFICEPLUS.OUTLINECONTENT" val="26495200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OFFICEPLUS.TEMPLATE" val="0bf86be1-92b9-40f9-822e-d664ebc51d19.pptx"/>
  <p:tag name="OFFICEPLUS.TAG" val="9e4641ec-8dc6-4050-900b-dadf5fdb9e4c"/>
  <p:tag name="OFFICEPLUS.OUTLINECONTENT" val="26495200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OFFICEPLUS.TAG" val="7bbc12ee-40ec-489f-ab8c-4fa55cf2bf59"/>
  <p:tag name="OFFICEPLUS.TEMPLATE" val="28d67dd3-61fe-4c81-b9af-e895c260dca3.pptx"/>
</p:tagLst>
</file>

<file path=ppt/tags/tag40.xml><?xml version="1.0" encoding="utf-8"?>
<p:tagLst xmlns:p="http://schemas.openxmlformats.org/presentationml/2006/main">
  <p:tag name="OFFICEPLUS.TEMPLATE" val="585ce645-bdfe-4469-b55a-bbd6e7a1b53c.pptx"/>
  <p:tag name="OFFICEPLUS.TAG" val="9e4641ec-8dc6-4050-900b-dadf5fdb9e4c"/>
  <p:tag name="OFFICEPLUS.OUTLINECONTENT" val="26495201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OFFICEPLUS.TAG" val="43779941-ebb9-4272-ab0a-451395e9a0c0"/>
  <p:tag name="OFFICEPLUS.OUTLINESECTION" val="7487517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OFFICEPLUS.TEMPLATE" val="41d223b0-2d85-40a8-9dfb-76004c5a9861.pptx"/>
  <p:tag name="OFFICEPLUS.TAG" val="9e4641ec-8dc6-4050-900b-dadf5fdb9e4c"/>
  <p:tag name="OFFICEPLUS.OUTLINECONTENT" val="26495202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OFFICEPLUS.TEMPLATE" val="0bf86be1-92b9-40f9-822e-d664ebc51d19.pptx"/>
  <p:tag name="OFFICEPLUS.TAG" val="9e4641ec-8dc6-4050-900b-dadf5fdb9e4c"/>
  <p:tag name="OFFICEPLUS.OUTLINECONTENT" val="26495200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OFFICEPLUS.TEMPLATE" val="41d223b0-2d85-40a8-9dfb-76004c5a9861.pptx"/>
  <p:tag name="OFFICEPLUS.TAG" val="9e4641ec-8dc6-4050-900b-dadf5fdb9e4c"/>
  <p:tag name="OFFICEPLUS.OUTLINECONTENT" val="26495202"/>
</p:tagLst>
</file>

<file path=ppt/tags/tag6.xml><?xml version="1.0" encoding="utf-8"?>
<p:tagLst xmlns:p="http://schemas.openxmlformats.org/presentationml/2006/main">
  <p:tag name="OFFICEPLUS.TAG" val="43779941-ebb9-4272-ab0a-451395e9a0c0"/>
  <p:tag name="OFFICEPLUS.OUTLINESECTION" val="7487515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OFFICEPLUS.TEMPLATE" val="0bf86be1-92b9-40f9-822e-d664ebc51d19.pptx"/>
  <p:tag name="OFFICEPLUS.TAG" val="9e4641ec-8dc6-4050-900b-dadf5fdb9e4c"/>
  <p:tag name="OFFICEPLUS.OUTLINECONTENT" val="26495200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OFFICEPLUS.TEMPLATE" val="0bf86be1-92b9-40f9-822e-d664ebc51d19.pptx"/>
  <p:tag name="OFFICEPLUS.TAG" val="9e4641ec-8dc6-4050-900b-dadf5fdb9e4c"/>
  <p:tag name="OFFICEPLUS.OUTLINECONTENT" val="26495200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OFFICEPLUS.TAG" val="43779941-ebb9-4272-ab0a-451395e9a0c0"/>
  <p:tag name="OFFICEPLUS.OUTLINESECTION" val="7487518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OFFICEPLUS.TEMPLATE" val="22c9c321-74b0-451d-8a9e-10fda2ce2917.pptx"/>
  <p:tag name="OFFICEPLUS.TAG" val="9e4641ec-8dc6-4050-900b-dadf5fdb9e4c"/>
  <p:tag name="OFFICEPLUS.OUTLINECONTENT" val="26495203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OFFICEPLUS.TEMPLATE" val="282528be-c9d8-41b5-a4ac-689aeb431483.pptx"/>
  <p:tag name="OFFICEPLUS.TAG" val="9e4641ec-8dc6-4050-900b-dadf5fdb9e4c"/>
  <p:tag name="OFFICEPLUS.OUTLINECONTENT" val="26495204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OFFICEPLUS.TEMPLATE" val="f5d292d6-9500-4575-9c4c-806637195547.pptx"/>
  <p:tag name="OFFICEPLUS.TAG" val="9e4641ec-8dc6-4050-900b-dadf5fdb9e4c"/>
  <p:tag name="OFFICEPLUS.OUTLINECONTENT" val="26495205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OFFICEPLUS.TEMPLATE" val="f5d292d6-9500-4575-9c4c-806637195547.pptx"/>
  <p:tag name="OFFICEPLUS.TAG" val="9e4641ec-8dc6-4050-900b-dadf5fdb9e4c"/>
  <p:tag name="OFFICEPLUS.OUTLINECONTENT" val="26495205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OFFICEPLUS.TEMPLATE" val="a6ed5abd-3140-49f3-9705-d04df0ee743a.pptx"/>
  <p:tag name="OFFICEPLUS.TAG" val="bd142c3d-b2ac-49d2-945d-a40ea7d68a02"/>
  <p:tag name="OFFICEPLUS.OUTLINECONTENT" val="26495192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OFFICEPLUS.TAG" val="e69c5ac3-dafd-4b9a-bbf1-d26a1016f816"/>
</p:tagLst>
</file>

<file path=ppt/tags/tag79.xml><?xml version="1.0" encoding="utf-8"?>
<p:tagLst xmlns:p="http://schemas.openxmlformats.org/presentationml/2006/main">
  <p:tag name="OFFICEPLUS.IMAGE" val="New_Batches_0115_Outline/20240115/images_object_12001_13000/e1fe7ca5-eeac-4f3e-810b-a56120fc1223-1.source.default.zh-Hans.jpg"/>
  <p:tag name="OFFICEPLUS.THEME" val="New_Batches_0115_Outline/20240115/images_object_12001_13000/e1fe7ca5-eeac-4f3e-810b-a56120fc1223-1.source.default.zh-Hans-9.pptx"/>
  <p:tag name="OFFICEPLUS.OUTLINE" val="974712"/>
  <p:tag name="OFFICEPLUS.OUTLINEEXTERNAL" val="898287e0-0e68-69d3-2141-cf0898cd3a11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Designed by OfficePLUS">
  <a:themeElements>
    <a:clrScheme name="OfficePLUS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7E710E"/>
      </a:accent1>
      <a:accent2>
        <a:srgbClr val="F7C302"/>
      </a:accent2>
      <a:accent3>
        <a:srgbClr val="345F3B"/>
      </a:accent3>
      <a:accent4>
        <a:srgbClr val="FFDD25"/>
      </a:accent4>
      <a:accent5>
        <a:srgbClr val="BEAF00"/>
      </a:accent5>
      <a:accent6>
        <a:srgbClr val="4F5C00"/>
      </a:accent6>
      <a:hlink>
        <a:srgbClr val="4472C4"/>
      </a:hlink>
      <a:folHlink>
        <a:srgbClr val="BFBFBF"/>
      </a:folHlink>
    </a:clrScheme>
    <a:fontScheme name="OfficePLU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7943</Words>
  <Application>WPS 演示</Application>
  <PresentationFormat>Widescreen</PresentationFormat>
  <Paragraphs>376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0" baseType="lpstr">
      <vt:lpstr>Arial</vt:lpstr>
      <vt:lpstr>宋体</vt:lpstr>
      <vt:lpstr>Wingdings</vt:lpstr>
      <vt:lpstr>微软雅黑</vt:lpstr>
      <vt:lpstr>微软雅黑</vt:lpstr>
      <vt:lpstr>汉仪旗黑</vt:lpstr>
      <vt:lpstr>宋体</vt:lpstr>
      <vt:lpstr>Arial Unicode MS</vt:lpstr>
      <vt:lpstr>等线</vt:lpstr>
      <vt:lpstr>汉仪中等线KW</vt:lpstr>
      <vt:lpstr>微软雅黑</vt:lpstr>
      <vt:lpstr>汉仪书宋二KW</vt:lpstr>
      <vt:lpstr>Designed by OfficePLUS</vt:lpstr>
      <vt:lpstr>Eco-friendly floating bottle</vt:lpstr>
      <vt:lpstr>PowerPoint 演示文稿</vt:lpstr>
      <vt:lpstr>01.Environmental issues</vt:lpstr>
      <vt:lpstr>Global Warming - Crisis and response</vt:lpstr>
      <vt:lpstr>Biodiversity loss</vt:lpstr>
      <vt:lpstr>land deterioration</vt:lpstr>
      <vt:lpstr>The burning earth</vt:lpstr>
      <vt:lpstr>02.Environmental perspective</vt:lpstr>
      <vt:lpstr>The government attaches great importance to environmental protection</vt:lpstr>
      <vt:lpstr>Respect nature for harmonious coexistence</vt:lpstr>
      <vt:lpstr>03. Environmental-friendly drift bottles</vt:lpstr>
      <vt:lpstr>Concern for the fate of the Earth</vt:lpstr>
      <vt:lpstr>Environmental conservation small goals</vt:lpstr>
      <vt:lpstr>Considering environmental conservation from multiple perspectives</vt:lpstr>
      <vt:lpstr>04.Environmental fund </vt:lpstr>
      <vt:lpstr>What is environmental fund?</vt:lpstr>
      <vt:lpstr>Environmental conservation training camp </vt:lpstr>
      <vt:lpstr>The value brought to the APTOS ecosystem</vt:lpstr>
      <vt:lpstr>New features</vt:lpstr>
      <vt:lpstr>Tokenomics</vt:lpstr>
      <vt:lpstr>05.Future prospect</vt:lpstr>
      <vt:lpstr>Green Action Guide</vt:lpstr>
      <vt:lpstr>World environmental platform and community</vt:lpstr>
      <vt:lpstr>Promotion of environmental conservation principles</vt:lpstr>
      <vt:lpstr>Carbon trading market</vt:lpstr>
      <vt:lpstr>Our future and vision</vt:lpstr>
      <vt:lpstr>Thank You</vt:lpstr>
    </vt:vector>
  </TitlesOfParts>
  <Company>OfficePLUS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OfficePLUS PowerPoint Template</dc:title>
  <dc:creator>OfficePLUS</dc:creator>
  <cp:lastModifiedBy>潘勇旭</cp:lastModifiedBy>
  <cp:revision>15</cp:revision>
  <dcterms:created xsi:type="dcterms:W3CDTF">2024-03-30T09:46:22Z</dcterms:created>
  <dcterms:modified xsi:type="dcterms:W3CDTF">2024-03-30T09:46:22Z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F6139A1642871EAA29DC07663DFBA3E9_43</vt:lpwstr>
  </property>
  <property fmtid="{D5CDD505-2E9C-101B-9397-08002B2CF9AE}" pid="3" name="KSOProductBuildVer">
    <vt:lpwstr>2052-6.5.2.8766</vt:lpwstr>
  </property>
</Properties>
</file>

<file path=docProps/thumbnail.jpeg>
</file>